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1"/>
  </p:notesMasterIdLst>
  <p:handoutMasterIdLst>
    <p:handoutMasterId r:id="rId52"/>
  </p:handoutMasterIdLst>
  <p:sldIdLst>
    <p:sldId id="256" r:id="rId2"/>
    <p:sldId id="257" r:id="rId3"/>
    <p:sldId id="383" r:id="rId4"/>
    <p:sldId id="382" r:id="rId5"/>
    <p:sldId id="384" r:id="rId6"/>
    <p:sldId id="386" r:id="rId7"/>
    <p:sldId id="387" r:id="rId8"/>
    <p:sldId id="388" r:id="rId9"/>
    <p:sldId id="389" r:id="rId10"/>
    <p:sldId id="390" r:id="rId11"/>
    <p:sldId id="391" r:id="rId12"/>
    <p:sldId id="295" r:id="rId13"/>
    <p:sldId id="336" r:id="rId14"/>
    <p:sldId id="337" r:id="rId15"/>
    <p:sldId id="338" r:id="rId16"/>
    <p:sldId id="339" r:id="rId17"/>
    <p:sldId id="340" r:id="rId18"/>
    <p:sldId id="341" r:id="rId19"/>
    <p:sldId id="342" r:id="rId20"/>
    <p:sldId id="380" r:id="rId21"/>
    <p:sldId id="381" r:id="rId22"/>
    <p:sldId id="406" r:id="rId23"/>
    <p:sldId id="344" r:id="rId24"/>
    <p:sldId id="345" r:id="rId25"/>
    <p:sldId id="346" r:id="rId26"/>
    <p:sldId id="402" r:id="rId27"/>
    <p:sldId id="403" r:id="rId28"/>
    <p:sldId id="404" r:id="rId29"/>
    <p:sldId id="348" r:id="rId30"/>
    <p:sldId id="349" r:id="rId31"/>
    <p:sldId id="357" r:id="rId32"/>
    <p:sldId id="410" r:id="rId33"/>
    <p:sldId id="411" r:id="rId34"/>
    <p:sldId id="351" r:id="rId35"/>
    <p:sldId id="405" r:id="rId36"/>
    <p:sldId id="350" r:id="rId37"/>
    <p:sldId id="352" r:id="rId38"/>
    <p:sldId id="354" r:id="rId39"/>
    <p:sldId id="355" r:id="rId40"/>
    <p:sldId id="358" r:id="rId41"/>
    <p:sldId id="373" r:id="rId42"/>
    <p:sldId id="408" r:id="rId43"/>
    <p:sldId id="407" r:id="rId44"/>
    <p:sldId id="409" r:id="rId45"/>
    <p:sldId id="368" r:id="rId46"/>
    <p:sldId id="369" r:id="rId47"/>
    <p:sldId id="385" r:id="rId48"/>
    <p:sldId id="333" r:id="rId49"/>
    <p:sldId id="335" r:id="rId5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0003"/>
    <a:srgbClr val="62139E"/>
    <a:srgbClr val="219797"/>
    <a:srgbClr val="E3CD74"/>
    <a:srgbClr val="EEB42D"/>
    <a:srgbClr val="EED41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7" autoAdjust="0"/>
    <p:restoredTop sz="94649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4D26C-50C9-483E-8037-C20BE03648DC}" type="datetimeFigureOut">
              <a:rPr lang="en-US" smtClean="0"/>
              <a:pPr/>
              <a:t>3/20/2015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C4353-0E03-49CC-AF50-EB03A158D5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5D5775-6A13-4823-8BA3-DA7C02F0CE25}" type="datetimeFigureOut">
              <a:rPr lang="en-US" smtClean="0"/>
              <a:pPr/>
              <a:t>3/20/2015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FAA52-1786-4F8F-992F-0AA75C6725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FAA52-1786-4F8F-992F-0AA75C67258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 from: http://www.naasca.org/Graphics/Silence-drawing.jpg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FAA52-1786-4F8F-992F-0AA75C67258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Gingrich</a:t>
            </a:r>
            <a:r>
              <a:rPr lang="en-US" baseline="0" dirty="0" smtClean="0"/>
              <a:t> </a:t>
            </a:r>
            <a:r>
              <a:rPr lang="en-US" baseline="0" smtClean="0"/>
              <a:t>2011 presentation</a:t>
            </a:r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Heather Davediuk Gingrich, Ph.D.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F76D1D-73AF-4A96-80BA-209A5CD517A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</a:t>
            </a:r>
            <a:r>
              <a:rPr lang="en-US" baseline="0" dirty="0" smtClean="0"/>
              <a:t> taken from: http://4.bp.blogspot.com/-UDycjRWN38g/UJGa3JDk30I/AAAAAAAACzk/ESvQKSxXzos/s1600/SITTING+ALONE+AT+CHURCH.jpg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FAA52-1786-4F8F-992F-0AA75C67258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 from: http://togethercanada.files.wordpress.com/2011/05/friendly-church.jpg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FAA52-1786-4F8F-992F-0AA75C67258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virginity is so prized, does it make all victims of sexual</a:t>
            </a:r>
            <a:r>
              <a:rPr lang="en-US" baseline="0" dirty="0" smtClean="0"/>
              <a:t> abuse unable to be valued, cherished, and honored? No!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FAA52-1786-4F8F-992F-0AA75C67258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Teaching this can be hope building since it avoids</a:t>
            </a:r>
            <a:r>
              <a:rPr lang="en-US" baseline="0" dirty="0" smtClean="0"/>
              <a:t> blame, implicit or otherwise.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FAA52-1786-4F8F-992F-0AA75C67258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Find at bibles.com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FAA52-1786-4F8F-992F-0AA75C67258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DCA47-22A8-4A8D-BF77-29A21C13C39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Negative coping?</a:t>
            </a:r>
            <a:r>
              <a:rPr lang="en-US" baseline="0" dirty="0" smtClean="0"/>
              <a:t> </a:t>
            </a:r>
            <a:r>
              <a:rPr lang="en-US" dirty="0" smtClean="0"/>
              <a:t>Passive vs. active faith engagement? Acceptance of lament as act of faith?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DCA47-22A8-4A8D-BF77-29A21C13C39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http://www.schriftstudies.tk/imghost/Zacheus.jpg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FAA52-1786-4F8F-992F-0AA75C67258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See Ken </a:t>
            </a:r>
            <a:r>
              <a:rPr lang="en-US" dirty="0" err="1" smtClean="0"/>
              <a:t>Pargament’s</a:t>
            </a:r>
            <a:r>
              <a:rPr lang="en-US" dirty="0" smtClean="0"/>
              <a:t>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FAA52-1786-4F8F-992F-0AA75C67258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 Janelle </a:t>
            </a:r>
            <a:r>
              <a:rPr lang="en-US" dirty="0" err="1" smtClean="0"/>
              <a:t>Kwee</a:t>
            </a:r>
            <a:r>
              <a:rPr lang="en-US" dirty="0" smtClean="0"/>
              <a:t> in “The Adult Survivor” in Schmutzer, “The Long Journey Home, p 282f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CD44B-BDD3-43C2-B12A-052261BC044E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4267200"/>
            <a:ext cx="4114800" cy="1143000"/>
          </a:xfrm>
        </p:spPr>
        <p:txBody>
          <a:bodyPr/>
          <a:lstStyle>
            <a:lvl1pPr>
              <a:lnSpc>
                <a:spcPct val="80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5562600"/>
            <a:ext cx="8686800" cy="519113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28600" y="6172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362200" y="6172200"/>
            <a:ext cx="43434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172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0278C77-D114-4B3C-9BD0-D68DBA12D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FF478F-6425-4A87-B7A0-D40B5F1906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0EE3ED-3BC5-4EA3-A719-280AE5925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590800"/>
            <a:ext cx="43053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2590800"/>
            <a:ext cx="43053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E28E9-2A98-4BDC-BE2B-D6F5F8824B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A286AA-DFD5-4207-8EB3-97AD903457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FCCA8-6F20-460E-B58D-1B57B41475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C2B9F6-BC35-470F-BA75-1CE56C63EF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3ADBF-D8C0-4499-8DFB-AC9A33550C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1A4662-84C9-4223-86A3-1A626D7C7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15A1E4-069F-430C-A3BF-5B8A91D9EF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1600200"/>
            <a:ext cx="2190750" cy="464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600200"/>
            <a:ext cx="6419850" cy="464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B87135-42D6-403A-91BD-467970898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1600200"/>
            <a:ext cx="8763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2590800"/>
            <a:ext cx="8763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194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196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20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D5FF478F-6425-4A87-B7A0-D40B5F1906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monroe@biblical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wisecousel.wordpress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obaltraumarecovery.org/" TargetMode="External"/><Relationship Id="rId2" Type="http://schemas.openxmlformats.org/officeDocument/2006/relationships/hyperlink" Target="http://www.dianelangberg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ryingoutforjustice.com/contact-about-us/" TargetMode="External"/><Relationship Id="rId4" Type="http://schemas.openxmlformats.org/officeDocument/2006/relationships/hyperlink" Target="http://www.netgrace.org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371600"/>
            <a:ext cx="8534400" cy="12954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5"/>
                </a:solidFill>
              </a:rPr>
              <a:t>Making the Christian Community A Safe Place For Victims of Abuse  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4343400"/>
            <a:ext cx="434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5"/>
                </a:solidFill>
              </a:rPr>
              <a:t>Philip G. Monroe, </a:t>
            </a:r>
            <a:r>
              <a:rPr lang="en-US" sz="2400" dirty="0" err="1" smtClean="0">
                <a:solidFill>
                  <a:schemeClr val="accent5"/>
                </a:solidFill>
              </a:rPr>
              <a:t>PsyD</a:t>
            </a:r>
            <a:endParaRPr lang="en-US" sz="2400" dirty="0" smtClean="0">
              <a:solidFill>
                <a:schemeClr val="accent5"/>
              </a:solidFill>
            </a:endParaRPr>
          </a:p>
          <a:p>
            <a:r>
              <a:rPr lang="en-US" sz="2000" dirty="0" smtClean="0">
                <a:solidFill>
                  <a:schemeClr val="accent5"/>
                </a:solidFill>
              </a:rPr>
              <a:t>Biblical Seminary</a:t>
            </a:r>
          </a:p>
          <a:p>
            <a:r>
              <a:rPr lang="en-US" sz="2000" dirty="0" smtClean="0">
                <a:solidFill>
                  <a:schemeClr val="accent5"/>
                </a:solidFill>
              </a:rPr>
              <a:t>Global Trauma Recovery Institute</a:t>
            </a:r>
            <a:endParaRPr lang="en-US" sz="2000" dirty="0">
              <a:solidFill>
                <a:schemeClr val="accent5"/>
              </a:solidFill>
            </a:endParaRPr>
          </a:p>
        </p:txBody>
      </p:sp>
      <p:pic>
        <p:nvPicPr>
          <p:cNvPr id="67586" name="Picture 2" descr="http://cdn.dailypainters.com/paintings/small_abstract_painting__church_painting_the_safe__landscapes__landscapes__108f87a3ee326d4436c013d158c2676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4191000"/>
            <a:ext cx="4038600" cy="1342846"/>
          </a:xfrm>
          <a:prstGeom prst="rect">
            <a:avLst/>
          </a:prstGeom>
          <a:noFill/>
        </p:spPr>
      </p:pic>
      <p:pic>
        <p:nvPicPr>
          <p:cNvPr id="6" name="Picture 5" descr="bts-counseling-plain-white-599px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5562600"/>
            <a:ext cx="2020327" cy="1109662"/>
          </a:xfrm>
          <a:prstGeom prst="rect">
            <a:avLst/>
          </a:prstGeom>
        </p:spPr>
      </p:pic>
      <p:pic>
        <p:nvPicPr>
          <p:cNvPr id="8" name="Picture 7" descr="bib-1014-L(gtri) Color panton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29400" y="5562600"/>
            <a:ext cx="2181225" cy="1114425"/>
          </a:xfrm>
          <a:prstGeom prst="rect">
            <a:avLst/>
          </a:prstGeom>
        </p:spPr>
      </p:pic>
      <p:pic>
        <p:nvPicPr>
          <p:cNvPr id="7" name="Picture 2" descr="World Reformed Fellowship"/>
          <p:cNvPicPr>
            <a:picLocks noChangeAspect="1" noChangeArrowheads="1"/>
          </p:cNvPicPr>
          <p:nvPr/>
        </p:nvPicPr>
        <p:blipFill>
          <a:blip r:embed="rId5" cstate="print">
            <a:lum bright="35000" contrast="39000"/>
          </a:blip>
          <a:srcRect/>
          <a:stretch>
            <a:fillRect/>
          </a:stretch>
        </p:blipFill>
        <p:spPr bwMode="auto">
          <a:xfrm>
            <a:off x="990600" y="2438400"/>
            <a:ext cx="838200" cy="1573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600200"/>
            <a:ext cx="8763000" cy="990600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590800"/>
            <a:ext cx="8763000" cy="3352800"/>
          </a:xfrm>
        </p:spPr>
        <p:txBody>
          <a:bodyPr/>
          <a:lstStyle/>
          <a:p>
            <a:r>
              <a:rPr lang="en-US" dirty="0" smtClean="0"/>
              <a:t>Understand the experience of abuse and trauma</a:t>
            </a:r>
          </a:p>
          <a:p>
            <a:r>
              <a:rPr lang="en-US" dirty="0" smtClean="0"/>
              <a:t>Identify threats to emotional safety for trauma survivors in faith communities</a:t>
            </a:r>
          </a:p>
          <a:p>
            <a:r>
              <a:rPr lang="en-US" dirty="0" smtClean="0"/>
              <a:t>Identify leader and church responses to care for adult victims of abuse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533400"/>
            <a:ext cx="8763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hlinkClick r:id="rId3"/>
              </a:rPr>
              <a:t>pmonroe@biblical.edu</a:t>
            </a:r>
            <a:r>
              <a:rPr lang="en-US" sz="3200" dirty="0" smtClean="0"/>
              <a:t> </a:t>
            </a:r>
            <a:r>
              <a:rPr lang="en-US" sz="3200" dirty="0" smtClean="0">
                <a:hlinkClick r:id="rId4"/>
              </a:rPr>
              <a:t>www.wisecousel.wordpress.com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5" name="Picture 2" descr="http://cdn.dailypainters.com/paintings/small_abstract_painting__church_painting_the_safe__landscapes__landscapes__108f87a3ee326d4436c013d158c2676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304800"/>
            <a:ext cx="2033426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828800"/>
            <a:ext cx="8763000" cy="4419600"/>
          </a:xfrm>
        </p:spPr>
        <p:txBody>
          <a:bodyPr/>
          <a:lstStyle/>
          <a:p>
            <a:r>
              <a:rPr lang="en-US" dirty="0" smtClean="0"/>
              <a:t>Isaiah 61</a:t>
            </a:r>
          </a:p>
          <a:p>
            <a:pPr lvl="1"/>
            <a:r>
              <a:rPr lang="en-US" dirty="0" smtClean="0"/>
              <a:t>Beauty for ashes</a:t>
            </a:r>
          </a:p>
          <a:p>
            <a:pPr lvl="1"/>
            <a:r>
              <a:rPr lang="en-US" dirty="0" smtClean="0"/>
              <a:t>Praise for heaviness</a:t>
            </a:r>
          </a:p>
          <a:p>
            <a:pPr lvl="1"/>
            <a:r>
              <a:rPr lang="en-US" dirty="0" smtClean="0"/>
              <a:t>Now called oaks of righteousness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609600"/>
            <a:ext cx="8763000" cy="990600"/>
          </a:xfrm>
        </p:spPr>
        <p:txBody>
          <a:bodyPr/>
          <a:lstStyle/>
          <a:p>
            <a:r>
              <a:rPr lang="en-US" dirty="0" smtClean="0"/>
              <a:t>The redemption image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524000"/>
            <a:ext cx="8763000" cy="4724400"/>
          </a:xfrm>
        </p:spPr>
        <p:txBody>
          <a:bodyPr/>
          <a:lstStyle/>
          <a:p>
            <a:r>
              <a:rPr lang="en-US" dirty="0" smtClean="0"/>
              <a:t>Isaiah 42: What God does</a:t>
            </a:r>
          </a:p>
          <a:p>
            <a:pPr lvl="1"/>
            <a:r>
              <a:rPr lang="en-US" dirty="0" smtClean="0"/>
              <a:t>Justice to the nations</a:t>
            </a:r>
          </a:p>
          <a:p>
            <a:pPr lvl="1"/>
            <a:r>
              <a:rPr lang="en-US" dirty="0" smtClean="0"/>
              <a:t>Release captives from prison</a:t>
            </a:r>
          </a:p>
          <a:p>
            <a:pPr lvl="1"/>
            <a:r>
              <a:rPr lang="en-US" dirty="0" smtClean="0"/>
              <a:t>Bruised reeds not broken</a:t>
            </a:r>
          </a:p>
          <a:p>
            <a:pPr lvl="1"/>
            <a:r>
              <a:rPr lang="en-US" dirty="0" smtClean="0"/>
              <a:t>The blind guided over unfamiliar paths</a:t>
            </a:r>
          </a:p>
          <a:p>
            <a:pPr lvl="1"/>
            <a:r>
              <a:rPr lang="en-US" dirty="0" smtClean="0"/>
              <a:t>Rough places made smooth</a:t>
            </a:r>
          </a:p>
          <a:p>
            <a:r>
              <a:rPr lang="en-US" dirty="0" smtClean="0"/>
              <a:t>James 1:27: Our response</a:t>
            </a:r>
          </a:p>
          <a:p>
            <a:pPr lvl="1"/>
            <a:r>
              <a:rPr lang="en-US" dirty="0" smtClean="0"/>
              <a:t>Religion that God our Father accepts as pure and faultless: 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381000"/>
            <a:ext cx="8763000" cy="990600"/>
          </a:xfrm>
        </p:spPr>
        <p:txBody>
          <a:bodyPr/>
          <a:lstStyle/>
          <a:p>
            <a:r>
              <a:rPr lang="en-US" dirty="0" smtClean="0"/>
              <a:t>Gospel in action?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Survivor Experiences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http://www.naasca.org/Graphics/Silence-draw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52400"/>
            <a:ext cx="4863475" cy="3244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915400" cy="110799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Factors impacting trauma reaction</a:t>
            </a:r>
          </a:p>
        </p:txBody>
      </p:sp>
      <p:sp>
        <p:nvSpPr>
          <p:cNvPr id="43012" name="Text Box 5"/>
          <p:cNvSpPr txBox="1">
            <a:spLocks noChangeArrowheads="1"/>
          </p:cNvSpPr>
          <p:nvPr/>
        </p:nvSpPr>
        <p:spPr bwMode="auto">
          <a:xfrm>
            <a:off x="639763" y="3470275"/>
            <a:ext cx="1295400" cy="6445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Traumatic Event</a:t>
            </a:r>
          </a:p>
        </p:txBody>
      </p:sp>
      <p:sp>
        <p:nvSpPr>
          <p:cNvPr id="43013" name="Text Box 7"/>
          <p:cNvSpPr txBox="1">
            <a:spLocks noChangeArrowheads="1"/>
          </p:cNvSpPr>
          <p:nvPr/>
        </p:nvSpPr>
        <p:spPr bwMode="auto">
          <a:xfrm>
            <a:off x="4267200" y="2133600"/>
            <a:ext cx="1828800" cy="36933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Support</a:t>
            </a:r>
            <a:endParaRPr lang="en-US" dirty="0"/>
          </a:p>
        </p:txBody>
      </p:sp>
      <p:sp>
        <p:nvSpPr>
          <p:cNvPr id="43014" name="Text Box 8"/>
          <p:cNvSpPr txBox="1">
            <a:spLocks noChangeArrowheads="1"/>
          </p:cNvSpPr>
          <p:nvPr/>
        </p:nvSpPr>
        <p:spPr bwMode="auto">
          <a:xfrm>
            <a:off x="2209800" y="2057400"/>
            <a:ext cx="1447800" cy="3698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Background</a:t>
            </a:r>
          </a:p>
        </p:txBody>
      </p:sp>
      <p:sp>
        <p:nvSpPr>
          <p:cNvPr id="43015" name="Text Box 9"/>
          <p:cNvSpPr txBox="1">
            <a:spLocks noChangeArrowheads="1"/>
          </p:cNvSpPr>
          <p:nvPr/>
        </p:nvSpPr>
        <p:spPr bwMode="auto">
          <a:xfrm>
            <a:off x="7239000" y="3352800"/>
            <a:ext cx="1295400" cy="91916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Level of Traumatic Response</a:t>
            </a:r>
          </a:p>
        </p:txBody>
      </p:sp>
      <p:sp>
        <p:nvSpPr>
          <p:cNvPr id="43016" name="Text Box 10"/>
          <p:cNvSpPr txBox="1">
            <a:spLocks noChangeArrowheads="1"/>
          </p:cNvSpPr>
          <p:nvPr/>
        </p:nvSpPr>
        <p:spPr bwMode="auto">
          <a:xfrm>
            <a:off x="4800600" y="4876800"/>
            <a:ext cx="1295400" cy="6445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Resilience Factors</a:t>
            </a:r>
          </a:p>
        </p:txBody>
      </p:sp>
      <p:sp>
        <p:nvSpPr>
          <p:cNvPr id="43017" name="Text Box 11"/>
          <p:cNvSpPr txBox="1">
            <a:spLocks noChangeArrowheads="1"/>
          </p:cNvSpPr>
          <p:nvPr/>
        </p:nvSpPr>
        <p:spPr bwMode="auto">
          <a:xfrm>
            <a:off x="2362200" y="4800600"/>
            <a:ext cx="1600200" cy="36933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Environment</a:t>
            </a:r>
            <a:endParaRPr lang="en-US" dirty="0"/>
          </a:p>
        </p:txBody>
      </p:sp>
      <p:sp>
        <p:nvSpPr>
          <p:cNvPr id="43018" name="AutoShape 12"/>
          <p:cNvSpPr>
            <a:spLocks noChangeArrowheads="1"/>
          </p:cNvSpPr>
          <p:nvPr/>
        </p:nvSpPr>
        <p:spPr bwMode="auto">
          <a:xfrm>
            <a:off x="2133600" y="3505200"/>
            <a:ext cx="4953000" cy="457200"/>
          </a:xfrm>
          <a:prstGeom prst="rightArrow">
            <a:avLst>
              <a:gd name="adj1" fmla="val 50000"/>
              <a:gd name="adj2" fmla="val 2708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9" name="AutoShape 15"/>
          <p:cNvSpPr>
            <a:spLocks noChangeArrowheads="1"/>
          </p:cNvSpPr>
          <p:nvPr/>
        </p:nvSpPr>
        <p:spPr bwMode="auto">
          <a:xfrm>
            <a:off x="5257800" y="3886200"/>
            <a:ext cx="228600" cy="762000"/>
          </a:xfrm>
          <a:prstGeom prst="upArrow">
            <a:avLst>
              <a:gd name="adj1" fmla="val 50000"/>
              <a:gd name="adj2" fmla="val 8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3020" name="AutoShape 18"/>
          <p:cNvSpPr>
            <a:spLocks noChangeArrowheads="1"/>
          </p:cNvSpPr>
          <p:nvPr/>
        </p:nvSpPr>
        <p:spPr bwMode="auto">
          <a:xfrm>
            <a:off x="3124200" y="3886200"/>
            <a:ext cx="228600" cy="762000"/>
          </a:xfrm>
          <a:prstGeom prst="upArrow">
            <a:avLst>
              <a:gd name="adj1" fmla="val 50000"/>
              <a:gd name="adj2" fmla="val 8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3021" name="AutoShape 19"/>
          <p:cNvSpPr>
            <a:spLocks noChangeArrowheads="1"/>
          </p:cNvSpPr>
          <p:nvPr/>
        </p:nvSpPr>
        <p:spPr bwMode="auto">
          <a:xfrm>
            <a:off x="2819400" y="2514600"/>
            <a:ext cx="228600" cy="1066800"/>
          </a:xfrm>
          <a:prstGeom prst="downArrow">
            <a:avLst>
              <a:gd name="adj1" fmla="val 50000"/>
              <a:gd name="adj2" fmla="val 1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3022" name="AutoShape 20"/>
          <p:cNvSpPr>
            <a:spLocks noChangeArrowheads="1"/>
          </p:cNvSpPr>
          <p:nvPr/>
        </p:nvSpPr>
        <p:spPr bwMode="auto">
          <a:xfrm>
            <a:off x="4800600" y="2819400"/>
            <a:ext cx="228600" cy="762000"/>
          </a:xfrm>
          <a:prstGeom prst="downArrow">
            <a:avLst>
              <a:gd name="adj1" fmla="val 50000"/>
              <a:gd name="adj2" fmla="val 8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609600"/>
            <a:ext cx="8763000" cy="990600"/>
          </a:xfrm>
        </p:spPr>
        <p:txBody>
          <a:bodyPr/>
          <a:lstStyle/>
          <a:p>
            <a:r>
              <a:rPr lang="en-US" dirty="0" smtClean="0"/>
              <a:t>Experiences as a child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905000"/>
            <a:ext cx="8763000" cy="4343400"/>
          </a:xfrm>
        </p:spPr>
        <p:txBody>
          <a:bodyPr/>
          <a:lstStyle/>
          <a:p>
            <a:r>
              <a:rPr lang="en-US" dirty="0" smtClean="0"/>
              <a:t>Relational confusion </a:t>
            </a:r>
          </a:p>
          <a:p>
            <a:pPr lvl="2"/>
            <a:r>
              <a:rPr lang="en-US" dirty="0" smtClean="0"/>
              <a:t>(IDENTITY: Am I the cause of my abuse?)</a:t>
            </a:r>
          </a:p>
          <a:p>
            <a:r>
              <a:rPr lang="en-US" dirty="0" smtClean="0"/>
              <a:t>Inability to predict or act toward future</a:t>
            </a:r>
          </a:p>
          <a:p>
            <a:pPr lvl="2"/>
            <a:r>
              <a:rPr lang="en-US" dirty="0" smtClean="0"/>
              <a:t>(POWER: What can I do?)</a:t>
            </a:r>
          </a:p>
          <a:p>
            <a:r>
              <a:rPr lang="en-US" dirty="0" smtClean="0"/>
              <a:t>Decreased capacity to express self</a:t>
            </a:r>
          </a:p>
          <a:p>
            <a:pPr lvl="2"/>
            <a:r>
              <a:rPr lang="en-US" dirty="0" smtClean="0"/>
              <a:t>(VOICE: Will anyone listen?)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763000" cy="990600"/>
          </a:xfrm>
        </p:spPr>
        <p:txBody>
          <a:bodyPr/>
          <a:lstStyle/>
          <a:p>
            <a:r>
              <a:rPr lang="en-US" dirty="0" smtClean="0"/>
              <a:t>As an adult: TORN!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0800"/>
            <a:ext cx="8610600" cy="3657600"/>
          </a:xfrm>
        </p:spPr>
        <p:txBody>
          <a:bodyPr>
            <a:normAutofit/>
          </a:bodyPr>
          <a:lstStyle/>
          <a:p>
            <a:r>
              <a:rPr lang="en-US" dirty="0" smtClean="0"/>
              <a:t>Depressed…BUT</a:t>
            </a:r>
          </a:p>
          <a:p>
            <a:pPr lvl="2"/>
            <a:r>
              <a:rPr lang="en-US" dirty="0" smtClean="0"/>
              <a:t>Panicked and anxious</a:t>
            </a:r>
          </a:p>
          <a:p>
            <a:r>
              <a:rPr lang="en-US" dirty="0" smtClean="0"/>
              <a:t>Distrusting of others…BUT</a:t>
            </a:r>
          </a:p>
          <a:p>
            <a:pPr lvl="2"/>
            <a:r>
              <a:rPr lang="en-US" dirty="0" smtClean="0"/>
              <a:t>Self-loathing</a:t>
            </a:r>
          </a:p>
          <a:p>
            <a:r>
              <a:rPr lang="en-US" dirty="0" smtClean="0"/>
              <a:t>Withdrawing…BUT</a:t>
            </a:r>
          </a:p>
          <a:p>
            <a:pPr lvl="2"/>
            <a:r>
              <a:rPr lang="en-US" dirty="0" smtClean="0"/>
              <a:t>Dependent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an adult: TORN!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Emotionally shutdown…BUT</a:t>
            </a:r>
          </a:p>
          <a:p>
            <a:pPr lvl="1"/>
            <a:r>
              <a:rPr lang="en-US" dirty="0" smtClean="0"/>
              <a:t>Reliving</a:t>
            </a:r>
          </a:p>
          <a:p>
            <a:r>
              <a:rPr lang="en-US" dirty="0" smtClean="0"/>
              <a:t>Reticent…BUT</a:t>
            </a:r>
          </a:p>
          <a:p>
            <a:pPr lvl="1"/>
            <a:r>
              <a:rPr lang="en-US" dirty="0" smtClean="0"/>
              <a:t>Impulsive</a:t>
            </a:r>
          </a:p>
          <a:p>
            <a:r>
              <a:rPr lang="en-US" dirty="0" smtClean="0"/>
              <a:t>Afraid of the future…BUT</a:t>
            </a:r>
          </a:p>
          <a:p>
            <a:pPr lvl="1"/>
            <a:r>
              <a:rPr lang="en-US" dirty="0" smtClean="0"/>
              <a:t>Afraid of the past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553200" y="685800"/>
            <a:ext cx="1981200" cy="5562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dirty="0" smtClean="0"/>
              <a:t>Depression</a:t>
            </a:r>
            <a:endParaRPr lang="en-US" sz="2700" dirty="0"/>
          </a:p>
        </p:txBody>
      </p:sp>
      <p:sp>
        <p:nvSpPr>
          <p:cNvPr id="5" name="Rectangle 4"/>
          <p:cNvSpPr/>
          <p:nvPr/>
        </p:nvSpPr>
        <p:spPr>
          <a:xfrm>
            <a:off x="685800" y="685800"/>
            <a:ext cx="1905000" cy="55626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Anxiety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743200" y="838200"/>
            <a:ext cx="3637026" cy="21031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819400" y="3048000"/>
            <a:ext cx="3429000" cy="1371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667000" y="4572000"/>
            <a:ext cx="3733800" cy="1600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00400" y="7620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Trauma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19400" y="3124200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SHAME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t="5943"/>
          <a:stretch>
            <a:fillRect/>
          </a:stretch>
        </p:blipFill>
        <p:spPr bwMode="auto">
          <a:xfrm>
            <a:off x="3638467" y="2438400"/>
            <a:ext cx="5505533" cy="3923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990600"/>
          </a:xfrm>
        </p:spPr>
        <p:txBody>
          <a:bodyPr/>
          <a:lstStyle/>
          <a:p>
            <a:r>
              <a:rPr lang="en-US" dirty="0" smtClean="0"/>
              <a:t>Is it all in my head?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495800" cy="6147816"/>
          </a:xfrm>
        </p:spPr>
        <p:txBody>
          <a:bodyPr/>
          <a:lstStyle/>
          <a:p>
            <a:r>
              <a:rPr lang="en-US" dirty="0" smtClean="0"/>
              <a:t>Consciousness/thoughts</a:t>
            </a:r>
          </a:p>
          <a:p>
            <a:pPr lvl="1"/>
            <a:r>
              <a:rPr lang="en-US" dirty="0" smtClean="0"/>
              <a:t>Prefrontal cortex</a:t>
            </a:r>
          </a:p>
          <a:p>
            <a:r>
              <a:rPr lang="en-US" dirty="0" smtClean="0"/>
              <a:t>Emotion processing</a:t>
            </a:r>
          </a:p>
          <a:p>
            <a:pPr lvl="1"/>
            <a:r>
              <a:rPr lang="en-US" dirty="0" smtClean="0"/>
              <a:t>Limbic systems</a:t>
            </a:r>
          </a:p>
          <a:p>
            <a:r>
              <a:rPr lang="en-US" dirty="0" smtClean="0"/>
              <a:t>Flight/fight/freeze</a:t>
            </a:r>
          </a:p>
          <a:p>
            <a:pPr lvl="1"/>
            <a:r>
              <a:rPr lang="en-US" dirty="0" smtClean="0"/>
              <a:t>Brainstem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774700"/>
          </a:xfrm>
        </p:spPr>
        <p:txBody>
          <a:bodyPr/>
          <a:lstStyle/>
          <a:p>
            <a:r>
              <a:rPr lang="en-US" dirty="0" smtClean="0"/>
              <a:t>The church as Threat?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143000" y="5029200"/>
            <a:ext cx="7696200" cy="457200"/>
          </a:xfrm>
        </p:spPr>
        <p:txBody>
          <a:bodyPr/>
          <a:lstStyle/>
          <a:p>
            <a:r>
              <a:rPr lang="en-US" dirty="0" smtClean="0"/>
              <a:t>To people with invisible wounds</a:t>
            </a:r>
            <a:endParaRPr lang="en-US" dirty="0"/>
          </a:p>
        </p:txBody>
      </p:sp>
      <p:pic>
        <p:nvPicPr>
          <p:cNvPr id="1026" name="Picture 2" descr="http://4.bp.blogspot.com/-UDycjRWN38g/UJGa3JDk30I/AAAAAAAACzk/ESvQKSxXzos/s1600/SITTING+ALONE+AT+CHUR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52400"/>
            <a:ext cx="5967413" cy="3978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What are the dangers of having invisible wounds in the church?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143000"/>
            <a:ext cx="8763000" cy="990600"/>
          </a:xfrm>
        </p:spPr>
        <p:txBody>
          <a:bodyPr/>
          <a:lstStyle/>
          <a:p>
            <a:r>
              <a:rPr lang="en-US" dirty="0" smtClean="0"/>
              <a:t>Question: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Trust given to authority</a:t>
            </a:r>
          </a:p>
          <a:p>
            <a:r>
              <a:rPr lang="en-US" dirty="0" smtClean="0"/>
              <a:t>Culture of intimate sharing</a:t>
            </a:r>
          </a:p>
          <a:p>
            <a:r>
              <a:rPr lang="en-US" dirty="0" smtClean="0"/>
              <a:t>Beloved narratives</a:t>
            </a:r>
          </a:p>
          <a:p>
            <a:pPr lvl="1"/>
            <a:r>
              <a:rPr lang="en-US" dirty="0" smtClean="0"/>
              <a:t>Redemption and restoration</a:t>
            </a:r>
          </a:p>
          <a:p>
            <a:pPr lvl="1"/>
            <a:r>
              <a:rPr lang="en-US" dirty="0" smtClean="0"/>
              <a:t>Suffering well</a:t>
            </a:r>
          </a:p>
          <a:p>
            <a:pPr lvl="1"/>
            <a:r>
              <a:rPr lang="en-US" dirty="0" smtClean="0"/>
              <a:t>Changed lives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1143000"/>
            <a:ext cx="8763000" cy="990600"/>
          </a:xfrm>
        </p:spPr>
        <p:txBody>
          <a:bodyPr/>
          <a:lstStyle/>
          <a:p>
            <a:r>
              <a:rPr lang="en-US" dirty="0" smtClean="0"/>
              <a:t>Normal expectations in church? </a:t>
            </a:r>
            <a:endParaRPr lang="en-US" dirty="0"/>
          </a:p>
        </p:txBody>
      </p:sp>
      <p:pic>
        <p:nvPicPr>
          <p:cNvPr id="58370" name="Picture 2" descr="http://togethercanada.files.wordpress.com/2011/05/friendly-chur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429000"/>
            <a:ext cx="3011769" cy="2987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Spiritual forms of abuse</a:t>
            </a:r>
          </a:p>
          <a:p>
            <a:pPr lvl="1"/>
            <a:r>
              <a:rPr lang="en-US" dirty="0" smtClean="0"/>
              <a:t>Prayer manipulation</a:t>
            </a:r>
          </a:p>
          <a:p>
            <a:pPr lvl="1"/>
            <a:r>
              <a:rPr lang="en-US" dirty="0" smtClean="0"/>
              <a:t>Bible used to condone victimization or silence</a:t>
            </a:r>
          </a:p>
          <a:p>
            <a:pPr lvl="1"/>
            <a:r>
              <a:rPr lang="en-US" dirty="0" smtClean="0"/>
              <a:t>Over-focus on sex and family ideals</a:t>
            </a:r>
          </a:p>
          <a:p>
            <a:pPr lvl="1"/>
            <a:r>
              <a:rPr lang="en-US" dirty="0" smtClean="0"/>
              <a:t>“Get over it” theology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the church hurts victims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Agents of Healing in the church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438400" y="685800"/>
            <a:ext cx="6109366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Church as Refuge</a:t>
            </a:r>
            <a:endParaRPr 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7" name="Picture 2" descr="http://cdn.dailypainters.com/paintings/small_abstract_painting__church_painting_the_safe__landscapes__landscapes__108f87a3ee326d4436c013d158c2676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2133600"/>
            <a:ext cx="2033426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Teaching</a:t>
            </a:r>
          </a:p>
          <a:p>
            <a:r>
              <a:rPr lang="en-US" dirty="0" smtClean="0"/>
              <a:t>Policy development</a:t>
            </a:r>
          </a:p>
          <a:p>
            <a:r>
              <a:rPr lang="en-US" dirty="0" smtClean="0"/>
              <a:t>Training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1066800"/>
            <a:ext cx="8763000" cy="990600"/>
          </a:xfrm>
        </p:spPr>
        <p:txBody>
          <a:bodyPr/>
          <a:lstStyle/>
          <a:p>
            <a:r>
              <a:rPr lang="en-US" dirty="0" smtClean="0"/>
              <a:t>Leaders: Set the atmosphere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209800"/>
            <a:ext cx="8382000" cy="3657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An oppressing spiritual force</a:t>
            </a:r>
          </a:p>
          <a:p>
            <a:pPr lvl="1"/>
            <a:r>
              <a:rPr lang="en-US" dirty="0" smtClean="0"/>
              <a:t>Opposes love, the true picture of God and church</a:t>
            </a:r>
          </a:p>
          <a:p>
            <a:pPr lvl="1"/>
            <a:r>
              <a:rPr lang="en-US" dirty="0" smtClean="0"/>
              <a:t>Paints a false picture</a:t>
            </a:r>
          </a:p>
          <a:p>
            <a:pPr lvl="2"/>
            <a:r>
              <a:rPr lang="en-US" dirty="0" smtClean="0"/>
              <a:t>Abuse of power </a:t>
            </a:r>
            <a:r>
              <a:rPr lang="en-US" dirty="0" smtClean="0">
                <a:sym typeface="Wingdings" pitchFamily="2" charset="2"/>
              </a:rPr>
              <a:t> immobilizing fear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Deception  moral and relational confusion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Failure to protect  chaotic choices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Objectification  distorted view of self/bodies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Forced false worship  Enslaved to false gods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381000"/>
            <a:ext cx="6096000" cy="990600"/>
          </a:xfrm>
        </p:spPr>
        <p:txBody>
          <a:bodyPr/>
          <a:lstStyle/>
          <a:p>
            <a:r>
              <a:rPr lang="en-US" dirty="0" smtClean="0"/>
              <a:t>Normalize brokenness</a:t>
            </a:r>
            <a:endParaRPr lang="en-US" dirty="0"/>
          </a:p>
        </p:txBody>
      </p:sp>
      <p:pic>
        <p:nvPicPr>
          <p:cNvPr id="4" name="Picture 3" descr="www.globaltraumarecovery.org"/>
          <p:cNvPicPr/>
          <p:nvPr/>
        </p:nvPicPr>
        <p:blipFill>
          <a:blip r:embed="rId3" cstate="print"/>
          <a:srcRect l="11162" t="10084" r="66050" b="24790"/>
          <a:stretch>
            <a:fillRect/>
          </a:stretch>
        </p:blipFill>
        <p:spPr bwMode="auto">
          <a:xfrm>
            <a:off x="6172200" y="152400"/>
            <a:ext cx="2571750" cy="2514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Naming evils, oppressions, injustices, losses</a:t>
            </a:r>
          </a:p>
          <a:p>
            <a:r>
              <a:rPr lang="en-US" dirty="0" smtClean="0"/>
              <a:t>Expressing sorrow and despair</a:t>
            </a:r>
          </a:p>
          <a:p>
            <a:r>
              <a:rPr lang="en-US" dirty="0" smtClean="0"/>
              <a:t>Questioning God</a:t>
            </a:r>
          </a:p>
          <a:p>
            <a:r>
              <a:rPr lang="en-US" dirty="0" smtClean="0"/>
              <a:t>Asking God to act</a:t>
            </a:r>
          </a:p>
          <a:p>
            <a:r>
              <a:rPr lang="en-US" dirty="0" smtClean="0"/>
              <a:t>Waiting/entrusting oneself to God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 and sing laments</a:t>
            </a:r>
            <a:endParaRPr lang="en-US" dirty="0"/>
          </a:p>
        </p:txBody>
      </p:sp>
      <p:pic>
        <p:nvPicPr>
          <p:cNvPr id="4098" name="Picture 2" descr="http://thi.americanbible.org/uploads/product/_142x186/HWT_2013_EN_Front_Cov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3276600"/>
            <a:ext cx="209427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www.creationsmagazine.com/photos/C141/Stoff.jpg"/>
          <p:cNvPicPr>
            <a:picLocks noChangeAspect="1" noChangeArrowheads="1"/>
          </p:cNvPicPr>
          <p:nvPr/>
        </p:nvPicPr>
        <p:blipFill>
          <a:blip r:embed="rId3" cstate="print"/>
          <a:srcRect r="27273"/>
          <a:stretch>
            <a:fillRect/>
          </a:stretch>
        </p:blipFill>
        <p:spPr bwMode="auto">
          <a:xfrm>
            <a:off x="5029200" y="1371600"/>
            <a:ext cx="3352800" cy="374954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Benefit of laments?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4419600" cy="1981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accent4"/>
                </a:solidFill>
              </a:rPr>
              <a:t>Increased communion and intimacy</a:t>
            </a:r>
          </a:p>
          <a:p>
            <a:pPr lvl="1" algn="r">
              <a:buNone/>
            </a:pPr>
            <a:r>
              <a:rPr lang="en-US" sz="2400" dirty="0" smtClean="0">
                <a:solidFill>
                  <a:schemeClr val="accent4"/>
                </a:solidFill>
              </a:rPr>
              <a:t>Kim Snow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5257800"/>
            <a:ext cx="4800600" cy="1200329"/>
          </a:xfrm>
          <a:prstGeom prst="rect">
            <a:avLst/>
          </a:prstGeom>
          <a:noFill/>
          <a:ln w="15875" cap="rnd" cmpd="sng">
            <a:solidFill>
              <a:srgbClr val="BA0003"/>
            </a:solidFill>
            <a:bevel/>
          </a:ln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dirty="0" smtClean="0">
              <a:solidFill>
                <a:schemeClr val="accent4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4"/>
                </a:solidFill>
              </a:rPr>
              <a:t>Holding communion and complaint together in our “winter of faith” </a:t>
            </a:r>
          </a:p>
          <a:p>
            <a:pPr algn="r">
              <a:buNone/>
            </a:pPr>
            <a:r>
              <a:rPr lang="en-US" dirty="0" smtClean="0">
                <a:solidFill>
                  <a:schemeClr val="accent4"/>
                </a:solidFill>
              </a:rPr>
              <a:t>R. Beck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Elie</a:t>
            </a:r>
            <a:r>
              <a:rPr lang="en-US" dirty="0" smtClean="0"/>
              <a:t> Wiesel on lament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200400"/>
            <a:ext cx="7772400" cy="2895600"/>
          </a:xfrm>
        </p:spPr>
        <p:txBody>
          <a:bodyPr/>
          <a:lstStyle/>
          <a:p>
            <a:pPr indent="0" algn="ctr">
              <a:buNone/>
            </a:pPr>
            <a:r>
              <a:rPr lang="en-US" dirty="0" smtClean="0"/>
              <a:t>I have not lost faith in God. I have moments of anger and protest. Sometimes I’ve been closer to him for that reason. </a:t>
            </a:r>
          </a:p>
          <a:p>
            <a:pPr algn="r">
              <a:buNone/>
            </a:pPr>
            <a:r>
              <a:rPr lang="en-US" i="1" dirty="0" smtClean="0"/>
              <a:t>Night</a:t>
            </a:r>
          </a:p>
          <a:p>
            <a:pPr algn="r">
              <a:buNone/>
            </a:pPr>
            <a:endParaRPr lang="en-US" i="1" dirty="0" smtClean="0"/>
          </a:p>
        </p:txBody>
      </p:sp>
      <p:pic>
        <p:nvPicPr>
          <p:cNvPr id="67586" name="Picture 2" descr="http://cdn.myjewishlearning.com/common/uploads/images/articles/elie-wies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152400"/>
            <a:ext cx="2357748" cy="3063875"/>
          </a:xfrm>
          <a:prstGeom prst="rect">
            <a:avLst/>
          </a:prstGeom>
          <a:noFill/>
        </p:spPr>
      </p:pic>
      <p:pic>
        <p:nvPicPr>
          <p:cNvPr id="67588" name="Picture 4" descr="http://www.google.com/url?sa=i&amp;source=images&amp;cd=&amp;ved=0CAUQjBw&amp;url=http%3A%2F%2Fecx.images-amazon.com%2Fimages%2FI%2F41kkT0WKkXL.jpg&amp;ei=IVJhVP3VEo_iuQTyk4CQCg&amp;psig=AFQjCNEnbVnKTIiuYiHPOVeVzz5vwCrDGw&amp;ust=141575056144006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782038"/>
            <a:ext cx="1295400" cy="1923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400"/>
            <a:ext cx="8763000" cy="990600"/>
          </a:xfrm>
        </p:spPr>
        <p:txBody>
          <a:bodyPr/>
          <a:lstStyle/>
          <a:p>
            <a:r>
              <a:rPr lang="en-US" dirty="0" smtClean="0"/>
              <a:t>We have a God who understands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 about God’s heart for the vulnerable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Teach about how God heals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Teach about how God responds to anxious people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Honest admission</a:t>
            </a:r>
          </a:p>
          <a:p>
            <a:r>
              <a:rPr lang="en-US" dirty="0" smtClean="0"/>
              <a:t>Sacrificial efforts to repair</a:t>
            </a:r>
          </a:p>
          <a:p>
            <a:r>
              <a:rPr lang="en-US" dirty="0" smtClean="0"/>
              <a:t>Accepts and requires discipline/accountability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838200"/>
            <a:ext cx="5943600" cy="1752600"/>
          </a:xfrm>
        </p:spPr>
        <p:txBody>
          <a:bodyPr/>
          <a:lstStyle/>
          <a:p>
            <a:r>
              <a:rPr lang="en-US" dirty="0" smtClean="0"/>
              <a:t>Highlight </a:t>
            </a:r>
            <a:br>
              <a:rPr lang="en-US" dirty="0" smtClean="0"/>
            </a:br>
            <a:r>
              <a:rPr lang="en-US" dirty="0" smtClean="0"/>
              <a:t>true repentance</a:t>
            </a:r>
            <a:endParaRPr lang="en-US" dirty="0"/>
          </a:p>
        </p:txBody>
      </p:sp>
      <p:pic>
        <p:nvPicPr>
          <p:cNvPr id="1026" name="Picture 2" descr="http://www.schriftstudies.tk/imghost/Zache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609600"/>
            <a:ext cx="2057400" cy="2781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Prevention policies; train</a:t>
            </a:r>
          </a:p>
          <a:p>
            <a:r>
              <a:rPr lang="en-US" dirty="0" smtClean="0"/>
              <a:t>Response policies to abuse/violence</a:t>
            </a:r>
          </a:p>
          <a:p>
            <a:r>
              <a:rPr lang="en-US" dirty="0" smtClean="0"/>
              <a:t>Engagement with mental health services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1066800"/>
            <a:ext cx="8763000" cy="990600"/>
          </a:xfrm>
        </p:spPr>
        <p:txBody>
          <a:bodyPr/>
          <a:lstStyle/>
          <a:p>
            <a:r>
              <a:rPr lang="en-US" dirty="0" smtClean="0"/>
              <a:t>Develop policies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support and care teams</a:t>
            </a:r>
          </a:p>
          <a:p>
            <a:pPr lvl="1"/>
            <a:r>
              <a:rPr lang="en-US" dirty="0" smtClean="0"/>
              <a:t>Who in your congregation are known to be good listeners? Slow to speak?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143000"/>
            <a:ext cx="8763000" cy="990600"/>
          </a:xfrm>
        </p:spPr>
        <p:txBody>
          <a:bodyPr/>
          <a:lstStyle/>
          <a:p>
            <a:r>
              <a:rPr lang="en-US" dirty="0" smtClean="0"/>
              <a:t>Train up lay leaders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457200"/>
            <a:ext cx="8763000" cy="990600"/>
          </a:xfrm>
        </p:spPr>
        <p:txBody>
          <a:bodyPr/>
          <a:lstStyle/>
          <a:p>
            <a:r>
              <a:rPr lang="en-US" dirty="0" smtClean="0"/>
              <a:t>Not a counselor? You can help!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Listen and acknowledge</a:t>
            </a:r>
          </a:p>
          <a:p>
            <a:pPr lvl="1"/>
            <a:r>
              <a:rPr lang="en-US" dirty="0" smtClean="0"/>
              <a:t>Be a student more than a teacher</a:t>
            </a:r>
          </a:p>
          <a:p>
            <a:pPr lvl="1"/>
            <a:r>
              <a:rPr lang="en-US" dirty="0" smtClean="0"/>
              <a:t>Bear witness to losses and resiliencies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0"/>
            <a:ext cx="8763000" cy="990600"/>
          </a:xfrm>
        </p:spPr>
        <p:txBody>
          <a:bodyPr/>
          <a:lstStyle/>
          <a:p>
            <a:r>
              <a:rPr lang="en-US" dirty="0" smtClean="0"/>
              <a:t>Listen and acknowledge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133600"/>
            <a:ext cx="8763000" cy="4114800"/>
          </a:xfrm>
        </p:spPr>
        <p:txBody>
          <a:bodyPr/>
          <a:lstStyle/>
          <a:p>
            <a:pPr marL="0" lvl="2" indent="0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r>
              <a:rPr lang="en-US" sz="2800" dirty="0" smtClean="0"/>
              <a:t>If no one remembers a misdeed or names it publically, it remains invisible. To the outside observer, its victim is not a victim and its perpetrator is not a perpetrator; both are misperceived because the suffering of the one and the violence of the other go unseen. A double injustice occurs—</a:t>
            </a:r>
            <a:r>
              <a:rPr lang="en-US" sz="2800" i="1" dirty="0" smtClean="0"/>
              <a:t>the first when the original deed is done and the second when it disappears</a:t>
            </a:r>
            <a:r>
              <a:rPr lang="en-US" sz="2800" dirty="0" smtClean="0"/>
              <a:t>.</a:t>
            </a:r>
          </a:p>
          <a:p>
            <a:pPr marL="0" lvl="2" indent="0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endParaRPr lang="en-US" dirty="0" smtClean="0"/>
          </a:p>
          <a:p>
            <a:pPr marL="0" lvl="2" indent="0" algn="r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r>
              <a:rPr lang="en-US" sz="2800" dirty="0" err="1" smtClean="0"/>
              <a:t>Miroslav</a:t>
            </a:r>
            <a:r>
              <a:rPr lang="en-US" sz="2800" dirty="0" smtClean="0"/>
              <a:t> </a:t>
            </a:r>
            <a:r>
              <a:rPr lang="en-US" sz="2800" dirty="0" err="1" smtClean="0"/>
              <a:t>Volf</a:t>
            </a:r>
            <a:r>
              <a:rPr lang="en-US" sz="2800" dirty="0" smtClean="0"/>
              <a:t>, </a:t>
            </a:r>
            <a:r>
              <a:rPr lang="en-US" sz="2800" i="1" dirty="0" smtClean="0"/>
              <a:t>The End of Memory, </a:t>
            </a:r>
            <a:r>
              <a:rPr lang="en-US" sz="2800" dirty="0" smtClean="0"/>
              <a:t>p. 29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 and acknowledge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concerns seriously</a:t>
            </a:r>
          </a:p>
          <a:p>
            <a:endParaRPr lang="en-US" dirty="0" smtClean="0"/>
          </a:p>
          <a:p>
            <a:r>
              <a:rPr lang="en-US" dirty="0" smtClean="0"/>
              <a:t>Don’t minimize suffering and losses</a:t>
            </a:r>
          </a:p>
          <a:p>
            <a:endParaRPr lang="en-US" dirty="0" smtClean="0"/>
          </a:p>
          <a:p>
            <a:r>
              <a:rPr lang="en-US" dirty="0" smtClean="0"/>
              <a:t>Don’t talk too quickly of healing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thumbs.dreamstime.com/z/effective-counselor-map-9829858.jpg"/>
          <p:cNvPicPr>
            <a:picLocks noChangeAspect="1" noChangeArrowheads="1"/>
          </p:cNvPicPr>
          <p:nvPr/>
        </p:nvPicPr>
        <p:blipFill>
          <a:blip r:embed="rId2" cstate="print"/>
          <a:srcRect l="3103" r="2981" b="10345"/>
          <a:stretch>
            <a:fillRect/>
          </a:stretch>
        </p:blipFill>
        <p:spPr bwMode="auto">
          <a:xfrm>
            <a:off x="4343400" y="1219200"/>
            <a:ext cx="4800600" cy="3962400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752600"/>
            <a:ext cx="4572000" cy="4495800"/>
          </a:xfrm>
        </p:spPr>
        <p:txBody>
          <a:bodyPr/>
          <a:lstStyle/>
          <a:p>
            <a:r>
              <a:rPr lang="en-US" dirty="0" smtClean="0"/>
              <a:t>Don’t talk too much</a:t>
            </a:r>
          </a:p>
          <a:p>
            <a:r>
              <a:rPr lang="en-US" dirty="0" smtClean="0"/>
              <a:t>Don’t push</a:t>
            </a:r>
          </a:p>
          <a:p>
            <a:r>
              <a:rPr lang="en-US" dirty="0" smtClean="0"/>
              <a:t>Don’t avoid emotions</a:t>
            </a:r>
          </a:p>
          <a:p>
            <a:r>
              <a:rPr lang="en-US" dirty="0" smtClean="0"/>
              <a:t>Validate</a:t>
            </a:r>
          </a:p>
          <a:p>
            <a:r>
              <a:rPr lang="en-US" dirty="0" smtClean="0"/>
              <a:t>Ask open questions</a:t>
            </a:r>
          </a:p>
          <a:p>
            <a:r>
              <a:rPr lang="en-US" dirty="0" smtClean="0"/>
              <a:t>Listen at 3 levels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685800"/>
            <a:ext cx="8763000" cy="990600"/>
          </a:xfrm>
        </p:spPr>
        <p:txBody>
          <a:bodyPr/>
          <a:lstStyle/>
          <a:p>
            <a:r>
              <a:rPr lang="en-US" dirty="0" smtClean="0"/>
              <a:t>Counselor 101 skills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2590800"/>
            <a:ext cx="4953000" cy="3657600"/>
          </a:xfrm>
        </p:spPr>
        <p:txBody>
          <a:bodyPr/>
          <a:lstStyle/>
          <a:p>
            <a:r>
              <a:rPr lang="en-US" dirty="0" smtClean="0"/>
              <a:t>Validating</a:t>
            </a:r>
          </a:p>
          <a:p>
            <a:r>
              <a:rPr lang="en-US" dirty="0" smtClean="0"/>
              <a:t>Not looking for an explanation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Listening means</a:t>
            </a:r>
            <a:endParaRPr lang="en-US" dirty="0"/>
          </a:p>
        </p:txBody>
      </p:sp>
      <p:pic>
        <p:nvPicPr>
          <p:cNvPr id="24578" name="Picture 2" descr="https://marmaladesweater.files.wordpress.com/2014/02/not-listening.jpg?w=720"/>
          <p:cNvPicPr>
            <a:picLocks noChangeAspect="1" noChangeArrowheads="1"/>
          </p:cNvPicPr>
          <p:nvPr/>
        </p:nvPicPr>
        <p:blipFill>
          <a:blip r:embed="rId2" cstate="print"/>
          <a:srcRect l="12000" r="2667"/>
          <a:stretch>
            <a:fillRect/>
          </a:stretch>
        </p:blipFill>
        <p:spPr bwMode="auto">
          <a:xfrm>
            <a:off x="3962400" y="2590800"/>
            <a:ext cx="4876800" cy="3209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81000"/>
            <a:ext cx="8763000" cy="990600"/>
          </a:xfrm>
        </p:spPr>
        <p:txBody>
          <a:bodyPr/>
          <a:lstStyle/>
          <a:p>
            <a:r>
              <a:rPr lang="en-US" dirty="0" smtClean="0"/>
              <a:t>Encourage good story telling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4343400" cy="5029200"/>
          </a:xfrm>
          <a:ln w="15875">
            <a:solidFill>
              <a:srgbClr val="000000"/>
            </a:solidFill>
          </a:ln>
        </p:spPr>
        <p:txBody>
          <a:bodyPr/>
          <a:lstStyle/>
          <a:p>
            <a:pPr marL="0" lvl="0" indent="-182880">
              <a:spcBef>
                <a:spcPts val="0"/>
              </a:spcBef>
            </a:pPr>
            <a:r>
              <a:rPr lang="en-US" sz="2000" dirty="0" smtClean="0"/>
              <a:t>Tells story at own pace, no pressure</a:t>
            </a:r>
          </a:p>
          <a:p>
            <a:pPr marL="0" lvl="0" indent="-182880">
              <a:spcBef>
                <a:spcPts val="0"/>
              </a:spcBef>
            </a:pPr>
            <a:r>
              <a:rPr lang="en-US" sz="2000" dirty="0" smtClean="0"/>
              <a:t>Chooses when not to tell a part of the story</a:t>
            </a:r>
          </a:p>
          <a:p>
            <a:pPr marL="0" lvl="0" indent="-182880">
              <a:spcBef>
                <a:spcPts val="0"/>
              </a:spcBef>
            </a:pPr>
            <a:r>
              <a:rPr lang="en-US" sz="2000" dirty="0" smtClean="0"/>
              <a:t>Listener silence and body language to show interest</a:t>
            </a:r>
          </a:p>
          <a:p>
            <a:pPr marL="0" lvl="0" indent="-182880">
              <a:spcBef>
                <a:spcPts val="0"/>
              </a:spcBef>
            </a:pPr>
            <a:r>
              <a:rPr lang="en-US" sz="2000" dirty="0" smtClean="0"/>
              <a:t>Storytelling without words</a:t>
            </a:r>
          </a:p>
          <a:p>
            <a:pPr marL="0" lvl="0" indent="-182880">
              <a:spcBef>
                <a:spcPts val="0"/>
              </a:spcBef>
            </a:pPr>
            <a:r>
              <a:rPr lang="en-US" sz="2000" dirty="0" smtClean="0"/>
              <a:t>Difficult stories start and end at safe points</a:t>
            </a:r>
          </a:p>
          <a:p>
            <a:pPr marL="0" lvl="0" indent="-182880">
              <a:spcBef>
                <a:spcPts val="0"/>
              </a:spcBef>
            </a:pPr>
            <a:r>
              <a:rPr lang="en-US" sz="2000" dirty="0" smtClean="0"/>
              <a:t>Good coping skills before starting story telling</a:t>
            </a:r>
          </a:p>
          <a:p>
            <a:pPr marL="0" lvl="0" indent="-182880">
              <a:spcBef>
                <a:spcPts val="0"/>
              </a:spcBef>
            </a:pPr>
            <a:r>
              <a:rPr lang="en-US" sz="2000" dirty="0" smtClean="0"/>
              <a:t>Notes resiliency and strength in the midst of trauma</a:t>
            </a:r>
          </a:p>
          <a:p>
            <a:pPr marL="0" lvl="0" indent="-182880">
              <a:spcBef>
                <a:spcPts val="0"/>
              </a:spcBef>
            </a:pPr>
            <a:r>
              <a:rPr lang="en-US" sz="2000" dirty="0" smtClean="0"/>
              <a:t>Story told from the present rather than reliving the story</a:t>
            </a:r>
          </a:p>
          <a:p>
            <a:endParaRPr lang="en-US" sz="105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219200"/>
            <a:ext cx="4305300" cy="5029200"/>
          </a:xfrm>
          <a:ln w="15875">
            <a:solidFill>
              <a:srgbClr val="000000"/>
            </a:solidFill>
          </a:ln>
        </p:spPr>
        <p:txBody>
          <a:bodyPr/>
          <a:lstStyle/>
          <a:p>
            <a:pPr lvl="0" indent="-182880"/>
            <a:r>
              <a:rPr lang="en-US" sz="2000" dirty="0" smtClean="0"/>
              <a:t>Frequent interruptions</a:t>
            </a:r>
          </a:p>
          <a:p>
            <a:pPr lvl="0" indent="-182880"/>
            <a:r>
              <a:rPr lang="en-US" sz="2000" dirty="0" smtClean="0"/>
              <a:t>Forcing the story</a:t>
            </a:r>
          </a:p>
          <a:p>
            <a:pPr lvl="0" indent="-182880"/>
            <a:r>
              <a:rPr lang="en-US" sz="2000" dirty="0" smtClean="0"/>
              <a:t>Reliving the story</a:t>
            </a:r>
          </a:p>
          <a:p>
            <a:pPr lvl="0" indent="-182880"/>
            <a:r>
              <a:rPr lang="en-US" sz="2000" dirty="0" smtClean="0"/>
              <a:t>Avoiding painful emotions</a:t>
            </a:r>
          </a:p>
          <a:p>
            <a:pPr lvl="0" indent="-182880"/>
            <a:r>
              <a:rPr lang="en-US" sz="2000" dirty="0" smtClean="0"/>
              <a:t>Exhorting the person to get over the feelings; telling them how to feel</a:t>
            </a:r>
          </a:p>
          <a:p>
            <a:pPr lvl="0" indent="-182880"/>
            <a:r>
              <a:rPr lang="en-US" sz="2000" dirty="0" smtClean="0"/>
              <a:t>Only talking about the trauma, ignoring strengths and other history</a:t>
            </a:r>
          </a:p>
          <a:p>
            <a:pPr lvl="0" indent="-182880"/>
            <a:r>
              <a:rPr lang="en-US" sz="2000" dirty="0" smtClean="0"/>
              <a:t>Ending a session without talking about the present or a safe place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 flipH="1">
            <a:off x="4648200" y="1295400"/>
            <a:ext cx="4191000" cy="4876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4648200" y="1219200"/>
            <a:ext cx="4267200" cy="4953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153400" cy="1143000"/>
          </a:xfrm>
        </p:spPr>
        <p:txBody>
          <a:bodyPr/>
          <a:lstStyle/>
          <a:p>
            <a:pPr algn="l"/>
            <a:r>
              <a:rPr lang="en-US" dirty="0" smtClean="0"/>
              <a:t>Pay attention to spiritual struggles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Loss of meaning</a:t>
            </a:r>
          </a:p>
          <a:p>
            <a:pPr lvl="1">
              <a:buNone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Spiritual struggles</a:t>
            </a:r>
          </a:p>
          <a:p>
            <a:pPr lvl="1">
              <a:buNone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Moral injury</a:t>
            </a:r>
          </a:p>
          <a:p>
            <a:pPr lvl="1">
              <a:buNone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Disconnection: faith 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community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7772400" cy="1143000"/>
          </a:xfrm>
        </p:spPr>
        <p:txBody>
          <a:bodyPr/>
          <a:lstStyle/>
          <a:p>
            <a:pPr algn="l"/>
            <a:r>
              <a:rPr lang="en-US" dirty="0" smtClean="0"/>
              <a:t>Faith and pathology?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7772400" cy="3505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Not all faith responses are helpful</a:t>
            </a:r>
          </a:p>
          <a:p>
            <a:pPr lvl="1"/>
            <a:r>
              <a:rPr lang="en-US" dirty="0" smtClean="0"/>
              <a:t>Desecration…rejection…angry/ominous God</a:t>
            </a:r>
          </a:p>
          <a:p>
            <a:pPr lvl="1"/>
            <a:r>
              <a:rPr lang="en-US" dirty="0" smtClean="0"/>
              <a:t>Passive spiritual responses</a:t>
            </a:r>
          </a:p>
        </p:txBody>
      </p:sp>
      <p:pic>
        <p:nvPicPr>
          <p:cNvPr id="18434" name="Picture 2" descr="http://www.toledoblade.com/image/2009/01/17/800x_b1_cCM_z/In-new-book-BGSU-professor-urges-recognition-of-spirituality-s-benefit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52400"/>
            <a:ext cx="2650435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Validate</a:t>
            </a:r>
          </a:p>
          <a:p>
            <a:r>
              <a:rPr lang="en-US" dirty="0" smtClean="0"/>
              <a:t>Gentle reframes</a:t>
            </a:r>
          </a:p>
          <a:p>
            <a:pPr lvl="1"/>
            <a:r>
              <a:rPr lang="en-US" dirty="0" smtClean="0"/>
              <a:t>Ex: Noting all/nothing thinking</a:t>
            </a:r>
          </a:p>
          <a:p>
            <a:pPr lvl="1"/>
            <a:r>
              <a:rPr lang="en-US" dirty="0" smtClean="0"/>
              <a:t>Ex: Finding the good without discounting the bad</a:t>
            </a:r>
          </a:p>
          <a:p>
            <a:r>
              <a:rPr lang="en-US" dirty="0" smtClean="0"/>
              <a:t>Validate (again)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600200"/>
            <a:ext cx="8763000" cy="990600"/>
          </a:xfrm>
        </p:spPr>
        <p:txBody>
          <a:bodyPr/>
          <a:lstStyle/>
          <a:p>
            <a:r>
              <a:rPr lang="en-US" dirty="0" smtClean="0"/>
              <a:t>2. When you do speak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763000" cy="990600"/>
          </a:xfrm>
        </p:spPr>
        <p:txBody>
          <a:bodyPr/>
          <a:lstStyle/>
          <a:p>
            <a:r>
              <a:rPr lang="en-US" dirty="0" smtClean="0"/>
              <a:t>3. Promote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05000"/>
            <a:ext cx="8763000" cy="4343400"/>
          </a:xfrm>
        </p:spPr>
        <p:txBody>
          <a:bodyPr/>
          <a:lstStyle/>
          <a:p>
            <a:r>
              <a:rPr lang="en-US" dirty="0" smtClean="0"/>
              <a:t>Integrity in all things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Set and keep boundaries</a:t>
            </a:r>
          </a:p>
          <a:p>
            <a:endParaRPr lang="en-US" dirty="0" smtClean="0"/>
          </a:p>
          <a:p>
            <a:r>
              <a:rPr lang="en-US" dirty="0" smtClean="0"/>
              <a:t>Encourage voice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Safe, predictable boundaries heal</a:t>
            </a:r>
          </a:p>
          <a:p>
            <a:r>
              <a:rPr lang="en-US" dirty="0" smtClean="0"/>
              <a:t>Avoid all control or coercion</a:t>
            </a:r>
          </a:p>
          <a:p>
            <a:r>
              <a:rPr lang="en-US" dirty="0" smtClean="0"/>
              <a:t>Speak the truth </a:t>
            </a:r>
            <a:r>
              <a:rPr lang="en-US" i="1" dirty="0" smtClean="0"/>
              <a:t>in love</a:t>
            </a:r>
            <a:endParaRPr lang="en-US" dirty="0" smtClean="0"/>
          </a:p>
          <a:p>
            <a:r>
              <a:rPr lang="en-US" dirty="0" smtClean="0"/>
              <a:t>Allow for brokenness</a:t>
            </a:r>
          </a:p>
          <a:p>
            <a:r>
              <a:rPr lang="en-US" dirty="0" smtClean="0"/>
              <a:t>Notice incremental change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Medications?</a:t>
            </a:r>
          </a:p>
          <a:p>
            <a:pPr lvl="1"/>
            <a:r>
              <a:rPr lang="en-US" dirty="0" smtClean="0"/>
              <a:t>Counseling models? 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Safety  memory processing  reconnection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Counseling interventions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Mindfulness; narrative work; </a:t>
            </a:r>
            <a:r>
              <a:rPr lang="en-US" dirty="0" smtClean="0"/>
              <a:t>Exposure </a:t>
            </a:r>
            <a:r>
              <a:rPr lang="en-US" dirty="0" smtClean="0">
                <a:sym typeface="Wingdings" pitchFamily="2" charset="2"/>
              </a:rPr>
              <a:t> desensitization  response change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Understand their treatments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grasping at judgments</a:t>
            </a:r>
          </a:p>
          <a:p>
            <a:r>
              <a:rPr lang="en-US" dirty="0" smtClean="0"/>
              <a:t>Observing, noticing, describing, labeling</a:t>
            </a:r>
          </a:p>
          <a:p>
            <a:r>
              <a:rPr lang="en-US" dirty="0" smtClean="0"/>
              <a:t>Attending to sensations; Acting with awareness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 mindfulness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Naming the rumination; accepting</a:t>
            </a:r>
          </a:p>
          <a:p>
            <a:r>
              <a:rPr lang="en-US" dirty="0" smtClean="0"/>
              <a:t>Focusing on the present with senses</a:t>
            </a:r>
          </a:p>
          <a:p>
            <a:r>
              <a:rPr lang="en-US" dirty="0" smtClean="0"/>
              <a:t>Repeating a verse</a:t>
            </a:r>
          </a:p>
          <a:p>
            <a:r>
              <a:rPr lang="en-US" dirty="0" smtClean="0"/>
              <a:t>“What do you want me to be doing in the next 5 minutes?”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might it look like?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752600"/>
            <a:ext cx="8763000" cy="3657600"/>
          </a:xfrm>
        </p:spPr>
        <p:txBody>
          <a:bodyPr/>
          <a:lstStyle/>
          <a:p>
            <a:pPr lvl="1"/>
            <a:r>
              <a:rPr lang="en-US" dirty="0" smtClean="0"/>
              <a:t>Fishing for memories</a:t>
            </a:r>
          </a:p>
          <a:p>
            <a:pPr lvl="1"/>
            <a:r>
              <a:rPr lang="en-US" dirty="0" smtClean="0"/>
              <a:t>Imagery and some forms of healing prayer</a:t>
            </a:r>
          </a:p>
          <a:p>
            <a:pPr lvl="1"/>
            <a:r>
              <a:rPr lang="en-US" dirty="0" smtClean="0"/>
              <a:t>Enmeshed therapists</a:t>
            </a:r>
          </a:p>
          <a:p>
            <a:pPr lvl="1"/>
            <a:r>
              <a:rPr lang="en-US" dirty="0" smtClean="0"/>
              <a:t>Promising healing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85800"/>
            <a:ext cx="8991600" cy="990600"/>
          </a:xfrm>
        </p:spPr>
        <p:txBody>
          <a:bodyPr/>
          <a:lstStyle/>
          <a:p>
            <a:r>
              <a:rPr lang="en-US" sz="3500" dirty="0" smtClean="0"/>
              <a:t>5. Recognize dangers</a:t>
            </a:r>
            <a:endParaRPr lang="en-US" sz="3500" dirty="0"/>
          </a:p>
        </p:txBody>
      </p:sp>
      <p:pic>
        <p:nvPicPr>
          <p:cNvPr id="6146" name="Picture 2" descr="http://www.adsoftdirect.com/wp-content/uploads/2013/10/adsoft_directz_danger_zon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3810000"/>
            <a:ext cx="3275263" cy="2333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219200"/>
            <a:ext cx="8763000" cy="990600"/>
          </a:xfrm>
        </p:spPr>
        <p:txBody>
          <a:bodyPr/>
          <a:lstStyle/>
          <a:p>
            <a:pPr algn="l"/>
            <a:r>
              <a:rPr lang="en-US" dirty="0" smtClean="0"/>
              <a:t>Watch out: vicarious trauma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124200"/>
            <a:ext cx="8305800" cy="2743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Evil often undermines and challenge beliefs</a:t>
            </a:r>
          </a:p>
          <a:p>
            <a:pPr lvl="1"/>
            <a:r>
              <a:rPr lang="en-US" dirty="0" smtClean="0"/>
              <a:t>Listening to stories will change you!</a:t>
            </a:r>
          </a:p>
          <a:p>
            <a:pPr lvl="1">
              <a:buNone/>
            </a:pPr>
            <a:endParaRPr lang="en-US" dirty="0" smtClean="0"/>
          </a:p>
          <a:p>
            <a:pPr lvl="2">
              <a:buNone/>
            </a:pPr>
            <a:r>
              <a:rPr lang="en-US" dirty="0" smtClean="0"/>
              <a:t>…or become epitome of evil  ̶  E. Wiesel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95600" y="21336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The emotional residue in your life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IS healing!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present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Be watchful for day-by-day healing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Be ready to give (show) your reason for hope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But not necessarily “happily ever after”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304800"/>
            <a:ext cx="8763000" cy="990600"/>
          </a:xfrm>
        </p:spPr>
        <p:txBody>
          <a:bodyPr/>
          <a:lstStyle/>
          <a:p>
            <a:r>
              <a:rPr lang="en-US" dirty="0" smtClean="0"/>
              <a:t>2 Trajectories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2874264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Safety</a:t>
            </a:r>
          </a:p>
          <a:p>
            <a:r>
              <a:rPr lang="en-US" sz="3200" dirty="0" smtClean="0"/>
              <a:t>Remembering </a:t>
            </a:r>
          </a:p>
          <a:p>
            <a:r>
              <a:rPr lang="en-US" sz="3200" dirty="0" smtClean="0"/>
              <a:t>Mourning/lament</a:t>
            </a:r>
          </a:p>
          <a:p>
            <a:r>
              <a:rPr lang="en-US" sz="3200" dirty="0" smtClean="0"/>
              <a:t>Reconnection</a:t>
            </a:r>
          </a:p>
          <a:p>
            <a:r>
              <a:rPr lang="en-US" sz="3200" dirty="0" smtClean="0"/>
              <a:t>Hope</a:t>
            </a:r>
            <a:endParaRPr lang="en-US" sz="32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343400" y="1773936"/>
            <a:ext cx="4343400" cy="2874264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Silence</a:t>
            </a:r>
          </a:p>
          <a:p>
            <a:r>
              <a:rPr lang="en-US" sz="3200" dirty="0" smtClean="0"/>
              <a:t>Forgetting</a:t>
            </a:r>
          </a:p>
          <a:p>
            <a:r>
              <a:rPr lang="en-US" sz="3200" dirty="0" smtClean="0"/>
              <a:t>Forced reconciliation</a:t>
            </a:r>
          </a:p>
          <a:p>
            <a:r>
              <a:rPr lang="en-US" sz="3200" dirty="0" smtClean="0"/>
              <a:t>Isolation</a:t>
            </a:r>
          </a:p>
          <a:p>
            <a:r>
              <a:rPr lang="en-US" sz="3200" dirty="0" smtClean="0"/>
              <a:t>Fear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4953000"/>
            <a:ext cx="853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Notice</a:t>
            </a:r>
            <a:r>
              <a:rPr lang="en-US" sz="2800" dirty="0" smtClean="0"/>
              <a:t>: the goal is not the removal of “getting past, over” or removing all signs of abuse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 your church be known for: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/>
              <a:t>Giving scandalous grace to victims even as we give the same to offenders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2400" y="1066800"/>
            <a:ext cx="8763000" cy="5105400"/>
          </a:xfrm>
        </p:spPr>
        <p:txBody>
          <a:bodyPr/>
          <a:lstStyle/>
          <a:p>
            <a:r>
              <a:rPr lang="en-US" dirty="0" smtClean="0"/>
              <a:t>The Long Journey Home (Schmutzer, A. ed.)</a:t>
            </a:r>
          </a:p>
          <a:p>
            <a:r>
              <a:rPr lang="en-US" dirty="0" smtClean="0"/>
              <a:t>Counseling Survivors of Sexual Abuse; </a:t>
            </a:r>
          </a:p>
          <a:p>
            <a:r>
              <a:rPr lang="en-US" dirty="0" smtClean="0"/>
              <a:t>On the Threshold of Hope (Langberg)</a:t>
            </a:r>
          </a:p>
          <a:p>
            <a:pPr lvl="1"/>
            <a:r>
              <a:rPr lang="en-US" dirty="0" smtClean="0"/>
              <a:t>Group workbook now available</a:t>
            </a:r>
          </a:p>
          <a:p>
            <a:r>
              <a:rPr lang="en-US" dirty="0" smtClean="0"/>
              <a:t>Rid of My Disgrace (Holcomb)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990600"/>
          </a:xfrm>
        </p:spPr>
        <p:txBody>
          <a:bodyPr/>
          <a:lstStyle/>
          <a:p>
            <a:r>
              <a:rPr lang="en-US" dirty="0" smtClean="0"/>
              <a:t>Book resources:</a:t>
            </a:r>
            <a:endParaRPr lang="en-US" dirty="0"/>
          </a:p>
        </p:txBody>
      </p:sp>
      <p:sp>
        <p:nvSpPr>
          <p:cNvPr id="83970" name="AutoShape 2" descr="http://www.amazon.com/The-Long-Journey-Home-Understanding/dp/%0adata:image/jpeg;base64,/9j/4AAQSkZJRgABAQAAAQABAAD/2wBDAAUDBAQEAwUEBAQFBQUGBwwIBwcHBw8LCwkMEQ8SEhEPERETFhwXExQaFRERGCEYGh0dHx8fExciJCIeJBweHx7/2wBDAQUFBQcGBw4ICA4eFBEUHh4eHh4eHh4eHh4eHh4eHh4eHh4eHh4eHh4eHh4eHh4eHh4eHh4eHh4eHh4eHh4eHh7/wAARCAFaAPEDASIAAhEBAxEB/8QAHQAAAAcBAQEAAAAAAAAAAAAAAAECAwQFBggHCf/EAFUQAAEDAgQCBAYOBwQHBwUAAAEAAgMEEQUGEiEHMRNBUWEUInGBkdIIFRYyQlRWdZKTlaGz0RcjJ0NSscEkM1NiNDY3RLLh8CUmRWVyhcJGVYKi8f/EABsBAAMBAQEBAQAAAAAAAAAAAAABAgMEBQYI/8QAMhEAAgIBAgQFAwEIAwAAAAAAAAECEQMSMQQhUVIFExRBkRYiU2EGMkJxobHB8NHh8f/aAAwDAQACEQMRAD8A8e4j51znScRMy0tLm7H4KeHFqqOKKPEpmsY0TOAa0B1gANgAqD3fZ6P/ANaZk+1JvWSuKIP6Tc0/PNZ+M9ZwALFjND7vc9fLTMn2pN6yMZ9z18tMyfak3rLO2R22QOjQnPuevlpmP7Um9ZA59z18tMx/ak3rLPWQt3ICjQjPuerf66Zj+1JvWR+73PXy0zH9qTess7ZGAgKND7vc9fLTMf2pN6yHu9z18tMx/ak3rLPWQsgDQ+7zPV/9dMx/ak3rIHPmevlpmP7Um9ZZ4BGUBRfnPuevlpmP7Um9ZD3e56GxzpmT7Um9ZQ8PnwZlM1tbTSveGkPaxgOo6iQ7VqB5HTa1uvfkrGsqsoMkmNLhUjgZdMZL32DL87F3O23PyjfYAaOfc8/LXMf2pN6yL3e56+WmY/tSb1lKqa/JzaYxxYXO6TQ9zXkHZ5sBcl9yALnlzsR12jx4hleKbVFhc7ohWMk0PbziDHBzbl55uI/PkACEHPuevlpmT7Um9ZA5+z0Oedcx/ak3rKV7ZZOdJqkwWq0F7G6GmwEQtf4fviBz7ybqLSVmVWj+0YZVGzrtLLi41P6i+3Is9HWgAe77PXy1zH9qTesi932erf665k+1JvWVJXvhlrqiSnYY4XyudG082tJNh6FHITsDRe77PXy1zJ9qTesgc/Z7t/rrmT7Um9ZZyyBRYjRe7/Pfy1zH9qTesi93+e/lrmT7Un9ZZ2yJAzR+77Pfy1zJ9qT+si93+e/lrmT7Un9ZZ0pKYzRnP+fPlrmX7Un9ZF+kDPny2zL9qz+ss6eSSUhmjPEDPny2zL9qz+siPEDPny2zL9qz+ss4eSSUxM+k6CCCYHBXFG/6TM0/PNX+M9Zy3cVpuKA/aXmn55q/xnrO2UsBIF+5CyUAj0pAIsEZHclWRgICxFgjtbqStKOyAsasjsl2QsgLEiyBalWRkIAbKKxsl6UCNkAN286B2S7IWHYgBtFaxThG6IhAUIKIhLIRWQFDZCIhOIiBZAmNlEUohEU0ISQiKWiPkQMQRsiSiiKBiCiSykFNAfSZBBBMDg/igP2l5o+eKv8AGes4AetaXieP2lZo+eKv8Z6ztrKAEtG6VZKFtu/kjsLoARpQCXbn3IrdRQASFkaBGyBBWN0LIwNkenvQAiyBHUnLIWQMaIQI71IZT1Eo1RwSvb2tYSErwKs+Kz/VlTrj1NVgytWov4IhCIqZ4FWfFJ/qyi8Bqz/uk/1ZRqj1H6fL2P4IlkVgpZoay/8Aok/1ZQNDWfFJ/qyjXHqHp83a/hkMhERspZoaz4pP9WUXgVZ8Un+rKNceoenzdr+GQyEVrqZ4FWfFKj6spJoa3qo6j6so1x6h6bN2v4ZEsklpteymGhrfidR9WUk0Nb8TqPqyjXHqL02bsfwQz5ERUs0Fd8TqPqyiNBXH/c6j6spqceovT5ux/DIiIhSjh9cP9yqfqnfkiNBXW/0Ko+qd+SNcepXp83Y/hkUpBUw4fXfEqn6p35IvAK/4lU/VO/JPXHqC4bN2P4Z9GkEEFZicJ8Tv9pWaPnir/GeoWX8V9rIcQjMbpBWU/Q7Pto8YEu8tgQPL5lP4mj9pOZ9/GKv8Z6RkmrwvDsUNdirY5oWt6I05BJe1/ivN9JAswu77kW3UAPy4/gzsYjrGZcpmU7apsr6clpDohJI4xnbra9rb2+ADz5Rji+H9DQg4NB0lPEY53ANtUOM2vURbbxfE8m6sqB2TYW0MNReaSOpYKmoAkLJYenNzYgFrhGOq4IeNgW7v07skGgq2ShorDS6WPDJejM9prOZ1taL097jctdtpKQFHhuK4ZTYdT09RgsFVMypdK+Vzvfxlhb0ewvsSHA3VO7xnFxsLm+wsPQto2fI8de1tXSy1FE6ji1eBlzJBMHMLwC8bAt1jkd7G9tlXYVV0VJU46YZzFBNRSQQcwX6nsA23PIEnzosKM4GgBAhanLNZheGPximqKyKWmmY6KOeFkjJZBZ9nRm2zSdN2PADgd7EAiWDk4eGEOp+jMRNEDHN0rCZINpDbSSGdMNtr333bYsdGLsCjDVtaz3EFmJGBwa8PqvAmiOXS5pcehLieRaGgWsb69yLG7NTPlcV48FipjTPjmeNbJbxExN6OM9rhIHXIuLHmepNgZDSgQtrhZyeWUhxB9Lq8GnMwEc4tM6M9E3YHZrg256y49QBNZjYwD3P0fgEkZxFhPhOlkg1Xc/cF23vRH2c+s3sWBf5LP8A3egH+Z/ABFaGjo6useWUdLPUOHNsUZeR5gs9kwf9gQ238Z/EVo8LqTRYjT1ZaXdC8P0g2vYr5zM15rs/Qvg6kvCcLguehV8Dc1LUwvDJqaeNxdpAfGW3O2wv17j0hOOw+vbTeEvoalsO56QxO07Gx3t2iynUGOPosOpKRlPBJ0NVJO50kLHkhwjAA1A2t0fV2pzF8ahxDDoafodD4mOaP1TDe8jn++98B41rdyWnH7yOh5eKUop41V83+n8imcx7Wte5hDXX0kiwIG38086grmiNzqGqDZSGxnoXeOTyttvdPz1VLPhlNTvEwmpo3saRYtddxcPJzUtmLwQ1s1bHBMZaiVskjXv8Vtnh5A23uRa55C/PqSjD3ZU8udco4+v/X/AD/QqW01Q9+llPK52os0hhJ1dlgOaFRBNTydHUQyRP56XtLTbtsVbsx1r6JsNVTuklcXNmnbJ48jSzSDv8IdvX17klQq6ooJpqXoqeWOGJgZLdw1P8Ym4G4bsR28k2oJcpCxZuIc6njpfpz/AMjEFFWVDtMFHPKQA6zIydu3lySBBOXsjEEut7tDG6Ddzr20jtKs58Spaim8DkjnbAwxmNzHDV4rdJ1Dkb8+7vUkY/C/EKaumppOkpKnp4WteC1wGizXE738QXcOdzsE3GHcLzuITbeL/fb/AH2Kh2H17afwk0VSILX6UxO027b2tZJ8CrPCHU/gk/StcGFnRnUHE2AtbruPKrF+OvNI6nbDHGXUwh6RrRrG/jeNa9iLtt3qdBmpoxGWsnojJI6tZURuDhdsbZuk0HbfsB8o5J6cfcQ83GpN+UvkoKmirKYE1FJUQgC56SMt67X3HJNGKUSFhjeHBuotLd7WvfyW3VozFmw4pFWwMu0DTLEYY2Ne3rBa0aT5x1DsUWir5oMRfWzfr5HskDjINWpz2Obcg7Hd191DUOp0Y58Q4tygtv69BiGmqJy1sNPLI5wJaGMJJA5lHJS1UTZHS000YjeGPLoyA1xvYHbY7Gw7j2KykxhlVSNpKmnLGdHoc6nDY99ZcDpAsRvuD3HqUuDMkMdN4G+hfNTN0Wa6TxnaA4tubfxEeYW709GPuMZZuKW2L/z+f+CnbhmJuDiMPqyGGzj0DvFNr2O221j5woiv6rMEdXRvhqYnCRzy4yGJjybxRsvdwuP7u+3b3KgU5FFP7Wb8JLNNPzoaTq5BBBfVn5rOF+Jg/aRmf54q/wAZ6z3WtLxMH7R8zfO9X+M5Z9rR2LJsYkBK0pWlK0myTYDRaUena6cDDqSi3ZIBoNRhhTgGyMhKwsaLd0Aw22Tmm/UladkWKxotNuSIMO6cLUYaLIsLLHDcdrKCkbSwsiLGkkagSdzftUj3U4id+ip/on81SFqAbssXgxt20ezi/aHxLDjWPHmaitkXfupxEfu4Pon80k5rxL/Dp/on81SuBJsiLE/T4u00+pvFfzyLo5sxL/Dp/on80XutxLqjp/on81SFo7EWlL02LtD6m8V/PL5Lw5uxMfu6f6B/ND3X4l/h0/0T+aoS2yIgKlw2HtH9TeLfnl8l77r8T/w6f6J/ND3YYn/hU/0T+aobBIcN0/TYe0H+03i355fJoDnHFB+6pvoH80n3ZYp/h030D+az5CTpHYj02HtF9TeLfnl8mhOc8V/wqb6B/NEc54qP3VL9E/ms9YJDk/S4e0PqbxX88jRe7XFeuKl+gfzRHO+Kj91S/QP5rNkXSSEelxdovqbxX88jRnPGLdUVL9A/miOecXH7ql+gfzWZISCj0mLtGv2m8W/PI+j6CCC6jwjh7iUD+kbM3zvV/jOVAGnqWi4kj9ouZdv/ABeq/GcqFoWDYWJA3F0q3Yj6+tKASARbcI9OyXZHbZACGs2QLbpwNR2skA3pshY3slgXO6Gne6KAQWnrQsnLXKPT2oAZ0otKdcNuSLSgBohE4G6dDUC1MBnSi0WT1vKi0oAZc1HT076iojhYPGkeGjyk2S3NP/QRAWII5g3unYWXL8rSy1FbHh9bFUR0jpyZJB0QkijJAe0E3OqzvF5jSUr3G1ks1JSQ1dJ4VMGiRkr+jbHI+Z0bY9R2Js3UTsAOvtqpq6ulmfLLWVD5JPfudK4l2xG5vvs5w8hPakzV1dLqElbUPa4guDpXHURe17nfmfSe1NMZMp8q4jU0rp6d8EzW2t0Zc4H+8J3tbZsUjj3NPXslyZOxhtbFTAQSdJO6EPjcXgFsjmE2Ava7Dba5uNt1XDEsSjtoxCrZYNA0zOFgGlo6+prnDyEjrTYxDEWSa2V1U15dqLhK69+29+atNCospspV5EzqV0UscRaPGe1rnB0hYwgXPOw8modqhnLtcZ62JjoXto2B0soJDLlheG7gHUQ1wsQNwQbJqPE8RikZIyrmLmWtreXAgabAg3BHijYjqHYm58TxGaaonfWT66l2qcteW9IbEXdbnzPPtKBE73K1sZrn1cjI4KOGSR8sf6xrnNLgGgjbdzQLk2Fx1kBZ0tPWrDw6uEEkHhlT0UrQ2RnSu0vANwCL2IvvZQyOwelMYw5u6Q4W5p9wTbgmgPoygggmBxJxJb+0TMvztVfjOVC1ovZaLiQ39oeZPnaq/GcqJg3XOwEhu6PQnA3dHZACA3bsQtsl2ujDQgBFhyCPTtdLa2xS7bIAZAuhpslhp1JWndADYalgbo7bpt1TSsOl1RE097wkFAc1AN25JTHskP6t7X+Q3StNhuCErCmNEWKBAS3DfkiF7cutUA3psi0gXTpaUkt3QAy8bbJJbYXT5al0zY3VMTZpOjjLxrfa+kX3NgkBELSBexSC3fsWwr63LtSHmKFlOZnySyaIBdr3NYNLdrBjSZCAOzq2tBqGZbLZmwTzNjsXMa5hLi7Q7SL2/iLb7/Bd3JgZl7QkaLb2K09eMsxsmNM2ad5LjGNTmhtnWaNxuCPGvfqt3qfFRZWxLEmwQVEzGCRznzPGhvRNLw2zQBuQIievd3UC5MDElm1004XNlrKKPK3gJNaallSKiRxY25BjBj0NDrWJIM2/a1vUU1gLsvRUn/afSGWTpGy6WE2beLSBsbGwl37wrQzLOakEK1xtmHMqgzC3ySwNjAMj7gvd1mxA09lt+XMqtcFQDDmpqQbKSQmnhAj6JoIIKgOK+IovxDzJ87VX4rlRhvctDxGH7QMxfOtV+K5UVlzsAmjuQ096cAR9V0BQhoQ0jqTgHcjDb9SQUI0oBpTmndHp7kDoaDfGTdXPFSwOnmNmNG/f3KU1hJsOvkqHiHE+mjigeSHdbb9aSa1JFxjabM5i+OVla9zGOMMN9mNNr+VVjJHNN737j1onNLTZ3Ps7EldailyMrZa0WOVdLYRNhbbk4xtLvSQtDheM1UYiqcTrQyOQXiY6PXq35kXFm9XesjQRMmqmNk94PGd5BzXoXD/An4tXMq610MlGJA10HSDUW35W8gO/UubPogrZ1YXKRsaPL5zBgoxHDqSOnniiL3iKQuimY2+osLt9YAuW9m/UstJEWyFhvcbL3/IfDnOuUMQFRgId7lq2cymB8omETXW3Ow8YabXXkOf/AAN2csWNBGyOmFVII2sFmgA9W52PPzri4fM5TcXt7F8TjikpIzxaEgtBKe0otPcuyzkoYc0W2SS26kFqOOF8srI42l73uDWtbzJOwATFRFDO5EWdynTUVTDK+J0Zc5h0u0eMAbX5i45X+/sTTqeXl0Tr9mkoCiI9nckOaLWVrXYVW0TI31EOlsgu2z2u20td1HbZ7fvHUU3S4VXVcbJKeme9j3uja+4DS5rdThc9g3RQWVjhsmnNNiphglNx0b9ufinv/Io2UdRJFNK2F2iBgfITtZpIAPpcPSnzGiuc025Jss7lKc1Ic3ZNMCG9uxTThvyUp7eaacFpYM+hSCCCoRxnxEH7QMxfOtT+K5UbRzWg4htvn/MPzrU/iuVEG7rnYwmt7UogEWS2jZGAkwEAbeRKG1j2o7c9kpreV0gEEb7JQAtul235JVriyAJeAMiFe2ecExx7gDrd1ebrPkWc4qPikxXp7bNGmME31OO5P3nz3VnNJokbA19i7nc7NbzJPoA86x2b652ITuqGu1Nd73uYDz8pIPo71zwi5Z9XQ7VUcNGYkJLib370hSoaWSUXAA3tc9qSaWZj9L4yPMvT1JcjicG+YdC/o5Cdt2kK8wmsqaerZPA4xvBGkMNt+rl5lHoqaCNrfFu/rJU2GICpicSNIeNmncrnyyTOrFFxVH0E9jVjs2L8KqWKujJliBjfq6wVyDm6iZQZqxahj1FlPWTRNJO5DXkBe8cD+ILMIfVZNqMPkpJ8OohWTvMwfaPSHb7C3vvvXiGdK2nxTN2LYlSB3QVNXJLHqG9nOJ/quLh5t3FrYOJhpd9Sg0jdFp6k+BzSS3ddRyjNrhKhc2OZkjomShpBLHg6XdxsQfQU5psEm3cgC7GbsUErZnRwSS9K6Vz3l5Ly5oYdXjeNdoIudzqdvc3BNzZXDD/AXUlE6IQuhF2vvZzY2n4W+0bfP5rUegpJbuVSAsZMeqnUdTC1jInTs0OLNhpLgTsb77Adwvzum6PHqujijjihh0RgtaLuBALHsduCLXD3E9/YNlBLNk2W3CLAuPdPWuoxTS0tJKQH/rXtcXEvc4knxrG2p1gRYXO190jGc0VuJQV8MtHRRCtndNI+NjtQuWHQCXGzbxt2/wCVqnSbckgt5osCI5vcm3sUp7U25qdgRHtCYe1THtsmXtVpgfQBBBBaCOOeII/7/Zh+dKn8VypAFe8QAfd7mHvxSp/FcqcDZcz3GJ0pWkJdtgj0myQCA3ZKaEprUvTvsEAI03cj0i5TmndM1kzaeLW8/wDNF0NK2ZzNlZ4LC+Nl2zTkM1DmGdfpWTxGpMr3ado/gt7m7AKwzTO+eu6R+1/ejsAVIf7vzK8MOVm2SX8JMpS6elj6FwD4ydV/SFfU0QlhY+QXvcm45LPYYBHUsPwXC1/6LUYewNYW6NIty71OXkzTFzRGq6Vuj9XsthwNyTgubMzmHH8Yko6amaZXRsbcyBova55clmJrtFimYKuupDK/D5jTvkYYnyB2kBrhYi/eLrGWpxqLNo6U7kazhXjVVU8SMXjY+SZuOU9ZTOI988ua57APK5rBZSNFuYV5lzIAwbKuDZuy/W1WLYiyV0lTJS0zxHQuaGuYbkXPM+Ny8WyqtB3vzVQlFt6Tmz7pMjBu52QLe5PlnNDR2jdWc5HLEnRupRZfcpIbvayAI+lNlu6klu/JEY1QEYt2SCxSSwpJZYckARXNSXNNtgpJZdIc3qQBFczdNvbupTmptzLlAEORt0xIzZTns9CYkb1WTToEd5oIILcRyBn9t8+Zg+dKn8Vyp9Fgr3PjL56x8n/7nU/iuVQG3C52MQGpRbZOhm3O6PSkA0GlKjHj9SdDduSMNsbgJARK6oip4XzPdZrRzWObUnFMUMr53mlgBc7UbD0K8zT+tZ0LWvaSPfagBb03+5ZXEi2ioPBo9nybvPd1BJu+SOiEaVsp8ZrfC8QdI2wY3xWC3IKOf7sjuKbfu8/cnbE6B3brrSUVRim5MuMOp2TYfuN2kp+grpIJxBUXcBycOfnTtFF0NDE8Wta5VVXPY+pBaSWA8wbFcySm2dN6UjXCFtVH+qe0m17KZkfB8NxDO2GYfmavqMLwqSobrngj1PaTte52HLnY27EnOOCx5Lp8Fgo6zp6/E8OFZUzA6hHHIfEY2422BJPPe3bfO+HVXQD+0Sbf5jsudJtXHZm7o99ztnHEMh58r8NocbqMQw/DqinpqZ7nXd0IjLw1xA3cC9wJ/lstjmPLOF8QMGdjOWoIYMxsjElRSNcGMqiWarDqbJ37A73tzXKNRUSGrYZpnS6g6Rwc693dpXoPCjPtXl/FarHq2pOlpbFHGDYGWUgudbuja8d1x2rlyYZxfmQ3/uW9M1pkMx11M6uloJS6mroXmOalqG9HLG4GxaWne/pUwsN16bxvyDhvFvJoz1k+JhzPRxa6iGEXdXxgbgAc5Gjl1uG3O1uWcNzPjeGSCPwl8jGGxinGoDu33C9DBJZ4ao79DzMkXjlTPWdKSWLLYRnvDqhoZiMTqST+Jt3MP9R961lHUUtZGJKWeKZhHvo3BwVSTjuiU7GizuQczdSSzcogzrIU2OiG5tkgRk81NdHdFottZOwogdHYkpDo+5WDoxdNujTsCAY025lipzmBNvj3TEV7mbpmRncpz49+SaezmgTO4UEEF0AcmZ7ZfPGPfOVR+K5VAjtZXueWj3bY6f8AzKo/EcqrRey5WMaDNkoM2T/R7ckZjsN0rHQ01naErR2hMYjX0GHND66rigba9nO3PkHMrM1mfKN03g+G00kribdJJ4rQO23P+Sai3zD9BvMkjIauQa9ZB8a55dyw2J1JqJi5zvFG3PmrbHKt8w2JLn+MVn5h41iN1eGNfczbJKlSEsLS4XUuCVjbO6IP6rX3V5w9y0Mx4jLTsa6d7IS4U8VQyKZ243Z0g0vI/huCepHi2Uq2nFRUYW59bHTOcKmIxmOoprc+kiO7fKCR2laSnG9LJgmlaI7qk1FOIY2PhcweMx3MqIC6KVkrDpcxwcDa+69Q4O5gqsdPuZrRSVkj43MpjWSAFodYFgcWu6r23CzXErKVZlLMMuF1zY2SW1hjX6rNPLewv6FyQzJZHjapnTKFxUrPQcJxXAOLmV2YRmGaHC83YbDposTf7yojF/1cltyO/q5i+4PkOP0Ndg0r6TEIDDKLEG4c17epzXDZzT1EbJOFVJw/EIatkj2PY4EObzHauqMlYHkrPnD5uVg3DKmnbAH3pXf2ikmIB6SPVuP8zeR61jPIuGa7f7FK5RfU5Gqal2prgdw0j0pVJO2Rxubdm/Iqyz/lDFcl5uqcv45GWvgcHMezlNEd2vb3EejccwVZYHT5GkaxtUa0PPvj03/Jd7cdNo5lkeo2PA7ibLkzFS2rqZTTHxY4wfFDjze7yC4A7TfqWy46cJaLO1JJxD4aQx1E8zelxHDIBu88zNGOsnraOfMdiyR4RUOP5brsYybiNTU1MMRlioJGBzpAObWuFjqte2252VXwT4oYhkfG2Q1MsvgRdpew3uw37FwyxyhLzcD5rdGzlHKtMjyNwsSLEeVPUVZVUU3TUlRLBJ/ExxBXWXHjhPhfEXLUnEfIFOwYuI+mr6KEbVjQLmRoHKQW3FvGt28+R3NLSWuBBGxB6l6ODPHPDUjgyQeOVM2GD5/xGnszEIWVbP4h4rx/T7lscIzdgWItaPChSyk26Ofxd/Ly+9eOoJywxZKmzoFjA46mkEEcwiMe5C8SwnHsXwtwNFXSsaPgE6mfROy2eC8R2bMxejseXSwf1afzWMsMlsWppm5MabdH3JOF4zhGLNBoa6KRx+ATZ/0Tup74eqyz5rcorXRdybdHzVi6KwTT4h2c0ahlZJHY8kw+LmrOSK55JiSLxuSqxHZaCCC6STljOzL52xwW54jUfiOVZM6GkiMtTLHFG0XLnuAAHlKw/FrOWORcSMz0lPNFTxw4vVxNLIxqIbM8C5N+zqXn1ZW1VZIZKqpmneeuR5d/NZeS3uGtHquNZ7wOjYWUjnVso2AjFmfSP9LrF4znnGq7xKeRtFF/DEPGPlcd/RZZcEdiF+5aRwxiS5C5pZZpDLNI+SRxuXOcSSfKnKJ4jluUxfuTsJjLhqOm3atGuVBF07LqNwdTPn5lzreRV8jC66sIGxCjLIpRID4wI7exRi3fkudPS2jr/eVkB8TgNiVf5AzPPljMlLiLmGeBjwJGaiHBvWWuFi094Pl2VY5ncmJY779ip6ZqmQlKDtHtPEXAsLqMCp+KORquO9K+J2JRQNDXMLj4srmjZrtQIcAACd7DdZPjFnWLNua8Nx9huZMLgiqY/wCCRoLXj7gfOsVhGK4jhMkrqKpfEyaN0U0d7sljds5rhyIPelVMmG1EIPgUlLPubwyaoz2DQ65Hl1HyLDHw2lpy51t/IuWVyT0kl745CJIzdluoK2yVi8+A5kpMXgr3UT6eQPEgDibdew5jftWVpZH08gJN2Xu5qtX6S0Oa4Fp3VZIctPsVCd8/c66xSHIPshMqNwiHGKaLM9FGX0dQYzHJGTuWOBF3xnrAuRzHfx/nPLmMZSzHWYDjlI+lxCkfokYeXUQ4HraRYg9YXqXAHNGJYHjzGR0j56QuBLmwl2g9txyXRHGvh7h/GXIbcRwtkTMz4fEXUcl7dOzm6F1ud7eKTyPcSuHDm9Nk8mX7r2Hlx6460c+exszfJh2KNpZZDoYb+UKi9kpguHYNxLfU4awsp8VgbXFo96Hvc4O0+Ugnz7bLJ5JnnwfNAgqGSQzMkMcjHbFrgbEHsIK0XHHMNLjbsAgYXOqqKmeyZ3VpLgWj7nHzrv0VmtbM5tX28z0b2KPE2swrMFNlmqdJLDUO0wAb6SkezK4VQYBisWf8uU7GYPismmtgiZZtNUEX1W6mv3Pc4HtC8IwKqlpcQhqo55KbQ+4kYDcegj+a7f4QZowfiBw/q8sZgL62kfTCnqA+mLGuaRYFrxduocxvcEAriy3wmbzI/uvc6GlmhXujglBbDjDkPEOHee67LlaXSxMPS0dSW2FRA4nQ8egg94IWPsvXU1JWjgarcCCFkExUG1xaQWktI5EbWWiwbOuP4a5oNWauEfuqjxgfPzHpWcQScVLcE2j1vBuIeD1gbHXsfRSdZPjRnzjceha2nkpayBs9LNHPG4bPY4Efcud1ouH+I4lR5ip4cOIc+pcInNeLtsSLm3cN1hPCkrRpGb2PYpYT2bhMSxWKt5I9uQuo0sO3Jc6ZodYIIILsIPnXxb/2rZu+fK38d6zC1PFsftVzdt/45W/jvWWWiM2gIIIJiAggggCXQzdGwtDrHVcKS2YON+Sq0oPeB74rOULdmsclKi1BBSS0kKvZPI3rBHYVIjrGnZwIWbg0arKnuPCK/NK6EIMmjdazgnA4KbaNFpfNDD4RZKo36XdBLyPvCeruUltnDtCRJCDZw5jklqvkxuNc0OQ1E9FUsngnlic07OieWkeQhdL+x/4qGOohocQrpZXkWLpX3ce8nr865h6OQHxRe24uLj0LQYNmiuw17DNguGztb72QUwY76TLH0rl4nh1ljS3Lxz0vnse5+y44Zierh4p5WiHQVJDcYjYLiKXqmsOp3J3fY9a5wbBBNUumxGeSWUm+3JdV8E+KlNW5IxakzBDAIIDaWOezo3xOBDg7VzFr3v1XXKuNvppcXq30LHR0rp3mFh5tZqOkeiyXB5ck7xz/AIfcWTFGP3IEE9Th8+qmj6WnLhqhe3UyQDqcOv8A65L2PhZjmWMOrqTFsGp6jCa42ZUxMnkbYfC57SMPYbkdgtqPkFNUujYGjmFbYNXvp5hLe1t/KtOIhrjQY3pdnRHsl8Dos48E4M1UjXPxDLkoHSdb6WQhrmnrOlxaQeoau1ch2XsWJcYJY8pYxl2OMyx11E6kb1tbq2c494HJeOAq+Ahkhi0z9jDiXBzuIaJBBdpzWAhEjRFNABb/AIJYY6rzHLWlpMdJCSD/AJnbD7tXoWAHNe58AcOczLNZWEH9fUaRtzDWj+risc0qiVBGwkh3IUV8ZBsrqWDxuSiSwdy40zU6TQQQXcQfPLi6w/pSzYf/ADus/HesoR2re8Z6Kam4oZoE8TmF+K1MguLeK6RzmnzggrDPbYkdipEjJG6IiyWQiKoVCUEZCKyCWBBBBMAIIIIACU2SRvvXkImBpPjEgdyWGjsU0i0mKbUzDrB8yk09bLfxyAPIoRspNFQ11YyV9LR1NQ2FuqUxxFwYO02Gw8qlxj7lKUkyacRLCLxscO0FOMxZguDT797uaqGtJNuvs61IjiAHjaS3tvayzcIminIsxi9YaOSjjkMVPKQXsYbB9uV+1RALncDzJrpqaLk97j2Df707QYnDDXQPlpGvga8GRpO7m33F+pTorZFPKvdj4EUMfSTuDG9Q6yq+ur5J/EYOjj7BzPlU3OsAgzNVmIDwaV/S0pDbB0Lt2G3/AKbee6plpjgt2YzyNugIIILUyAhcoIJgAm6CCASGOQsLpGttzK6w4cYUKDImE0+mxNOJDt1vOs/8S5pyThjsXzFQ4c0uaamoZFqAuW6iBfzc12mMPjggbFHGGNY0Na0DYACwC4eMnVI1xozFRS2N7KDU0+9wFqZ6XxT4qgVFJ4vJcsZGjR7KgggvUMjl72VWVQMTjzJAw/rpHQT2HwhctPnFx5gudqmIh3LcLvzPOXocx5fxLCZmj+0Nd0bj8F97td5jZcN5gw+air56eeN0csTyx7CLFrgbEfcubhsuq0xzRnHhNlSJmWcbplwse5dhAm2yCNEeaBMIhEjQTFQSCBQugKAjuT1oab8t0XIoBWLaQCCRfuK1+QM6T5bmkjjLmQTkGUMNtVuV7LGk3KA2N1EoKSpjTaOmmYlkDiLhbMDxKkdBXBuqCop6a0kZItcOA3HcbheP8WeHOJ5DrIPCKyOuoakXhqGsLDe19LmnkbebY9hUnhZmR+GYhEWPa2SM3BGxXSFTT4ZxIyvNQYq2mex0LmwjYvjeR79pI2IPf6Vw6pYJ/obVqRxZZH3LdcSuGGYciUtPW4lJST0dTKY4pYHk72JAcCNiQD28isL1rujNTVoxprc18cTcwcP36TqxLATqAtvJSOPjfQdv5HHsWPOyuMoYy/Asfp8Qa0PiB0TxnlJE7Z7T2gi6czvg8eC49JBSyiagnaKiilB9/C/dt+8e9PeCiPJ0D2so0EEFoSBBBBAACVGLlJUikYXOFgLJMpI9f9i9l/214iQVRAMVBC+ocC2+o20NHcbvB8y6tmo+0Lyj2GeXXjCMZx6RrdMj2UkduYLRrf8A8TPvXvs1BvsLLx+JleQ6IckYyaiBHvVAqKE3PMrbTUGx2VfPQk9SwuirL1BBBe2YBeD6jci991yr7KrJzcIzYzG6SNwpsUYXv22bK3Z3pFj5SV1zGwdGw/5QsbxqyqM18Pa+jiia+qp2+EU21jqaCSB5W6h5bLysc9GSzVq0fPyqjs47WUKQc1fY1Sup6l8bhYgkbhUkw8Yr14vkYMj37kECiTEBBBBMQEEEEgFRg6gb2bexJ5L1es4X4PX5Zpa3L2dcExLFHtHS0LJCx7Ta9gXWDj1WG68mKVHI+NwdG4tcORBUyTexSYutpaiiqpKWqidFNGbOa4WIKaHapNdXVFYxnhL+kezYPd763YT1/wDXaow7FV2SOU8skEzZYyWubyXqvCzNolqW0b8YfhGI3tDK6TTFKezV8B3YTseRXlHN+kI3Nc03BI8iieNTVMpOjsZmB5gzJRswrM0OG4rQdKHB1RCRpcNuQI0uAP8A/brxTj1wmxDKddNjuFU7ZcEmOp7Ygf7I49RH8F+R8xttfV+xx4kyVEjcqY5OZJ9GmhmduZAP3bieZHwT5uxdCRSR1UBpZadlVTyMIdrbcOae0H+q8zzJ8Pkpm9KaPnl12I8xWyy5C/NWWpsv7HEcNa+qw5x99I3nJDfn1amjtB7SV6Nx44K+00NTmnKUROGtu+ror3dTdrmdZYOzmO8cvCYppYnF8Uj43EEXa4jY9S9KE1ljcTBrTyYhBBBbEAQQQQABzVphEAfI0HrKrGC7gFrMo0T6nEIImi5e8NHlKib5Fo7p9jRgZw3g9hOuLQ+qdJUnbc6nEAn/APEDzWXostL4vJSMuYTHg+XcNwmFgZHRUkVO1o6gxob/AEU50NxuF50sepml0Z99He+yiz0QsbDdaR0A8iYlpr9SxeKhqRlkEEF6pBa07bwsv/CP5J0Ri+wCKkNoY7j4I/kpcYaV5DVyZdnCvslMqR5a4hV9PTMDKaoIqYGgWDWvubDuBuPMvGKoWcukvZlyk8VIqckFrMHg27zLMb/yXOOIDS8jvXqYb0qzNle7miSnc0lbEsCCCBQICF0SCABfdGiRhAB80Q8V104GgBJkCAFwNuSd0q13WO6abJpZb0pxjgTe6ChdJUT0FbDV0sr4pYnh7HsNi0g3BC7B4R55dmrKcddTythr4nBlU3+GT+LyOt6Vx4+xFlruEGb5MpZqine5zqCoHQ1TL7OYTz8y5uJxeZD9S4SpnYLsYmlDxVQsHwJGkX1A7FeA8VuBsrekxvIjXVVM9znS4eSNcVzyjPwm8/FO4A617lAx2K0zWU0zTO+LpIXu/fRn+o5FVlBXYhhVaWVNO4DUW2B2NvNv2rzsWSWNtxNZJSRxXUQTU88lPURSRTRuLXxvaWuaRzBB5FJZHI82axxPkXtvFjGKV2e8YaynieHytcSWgkEtaTftN1gsZxKhmicY6ZrH9RAA3XqRzOXsZ+TXOzMtw2o0a3uYwf8AqufuQpva+Koa2rglmZezi1+n+iVJWucbAbdSivDnEvdtdapt7ktRWxfYo/C6GUR0lJGDbUHPJfcHlzXoXseqCPMPEzL1M+ERxvxCJ0kYBDXsa4ONr9oBC8lpmapWyztc5vUD8I9nkXQ3sQ8O6bixgb7nVE6SU7dkT9vvWTVILO79FtkksT9hZEWhZ6QIrowm3RKYW9ySW7JOIHnaCCC6AL+lY000JP8AA3+SdMZabjkioRemhuP3bf5KULEWIuvMcebKTOH/AGY1Y48Z5gQR0VBTx+XZzv8A5/cvCK9wcbg817h7NodBxpk5Wkw6B49BH9F4JLIXFejiX2Ize42TdEgiutRAKCCCaEBBBBFBYEYRIBIBwFLY0vPmTbbqXT28yCiHKxzHWcLJKs8TiHgTJgNw/SfIR/yVYiLslhhzh1o2Ps+6SgmKzpP2POc/bHCWYBU1GnEMP8eie4++b/D5Ope11jKfE6J9UYwyRgImB5xuAvb/AK6iuF8rYxU4JjFPiNK8tlgcDz5jrC6rwHNQxbCIscwyVsshiDK2k1bTR23Pc4XO68ricOmdrZnTCdo5TxzGqjEcersUDnNNVUPl0k3sHOJsq58r331PJublSscpKWjxOop6OpNRBHIWseW2JAPXY2v5Nk1SUU1TIxkbCS42Gy9NUkYttjDS7YNG55W3WyyXkyrxFza/Eo3x0TSC2Imzpz2dw7Sp+DYJhWA07a3GngyHeOG13vt2D+vJHimYMUxn+zRDwKiPi9FGfGcP8x/oFnKbew0upXZx8Dqcz0tBhhjfFSxNiJjHia9RJA8l7eZdAexFpDDxaw+MAEx0s8j/ACCMt/m4Ln3C6VrMZqBGLCJwA9A/NdOewqpXTcSsTrHNJFPg72E25OfLFbfyMP3qeiBdTrm10LJRFkYCugEWSSLpZREJNDPNEEEFQGnoLeCw7fu2/wAlIba+yYomjwOE3t+rb/JJqayjpIzJVVUULOt0jwAvOe7GcOeztdbjXCA64OEQEiw2OuT8l4Fde1ezQxfDsY4zGow2shq4Y8NgiL4nhwDg55IuPKvFF6OJfYjNsBQQQWlCAgggmICCCCAAgggkxoWzmFMpxYA2UKPmp1P2qWUSK149rXx9eppVOrOua51M5wPvbKsRETAja0kEgXsLlErHAaSSqq9LIXS3BZpHWSCPu5qm6EkWGFYdhzMHkrquYvfNBop42bubMZCBfus0Hr98rnJmaKzA8Or6Rhf0gjc2Fo6nOuAPMT9yTS0RbJFHTRteKMFkRA/vJjzd5G9vbZLc/DMFiEZLa+uB1FjTdod2uKwk09y1yK3DMvPcwzVT2xRjdz3mwCsW4hT0o6DAoQ+QbGqkbsP/AEg/zKgvbW4rUCSslJaDdsbdmN8g/qr3D8PDAAGC/cEm+oFZFRSvkNRVSPmmduXvNyrSipAwh+nlup9VRuosPOI1UUjKQSCPpQwlpeQSG35XsD6CsnjeO1FQx1PStNNT7g2PjO8p/ohWxlnlsR2rKp3jOmqHFvZa67L9hNhscOR8axYj9dVYn0JP+VkbSAOzd5XH2FxBtFAxrQAIxy8i7j9iRRGl4NUkxH+l1c83/wC2j/4ITuQj13ZEjQNloAVkRRoikB5kgggmM5Q4rce8+0+a8ZwDDayKhpcPr56SMxsu4tjkcwEk9wXj+O5uzPjjy/Fccr6q/U+Y2Hm5KTxX/wBqWbPnus/Hes0oUIr2FbIlWSZiSbm3NNJyqt0vmCbW62M3uPUVNPV1UdPTxOlkebNY0XJXq2C+x34n4zgU+L0eCRsayPWyCWdrZZR2NF+duokLzHDJZ6KobVQSGOVpu1wNiF0NwY9kDieBzRUGNyunp9mh5O4WGWU07iaRSrmc6Yph9dheIT4fiVJPSVdO8xzQzRlj43DmCDuCoy+hec8kcOeO+X21knRUeMBn6jEqYASs7GvHw28tjv2ELjfjFwfzhwwxDRjdK2fDpHEU+I093Qy78j1sd/lPmurx5VNEyjR54gggtSQIIIJMaFR++A7VMgdtZCnwuvlhZPDTOla8amhhDnEXIvpB1WuCL2tdTYsExkPc12E1wLTZxNO4Ab23uNt0ikMTO/sUw7gPvVZa5sN1p/aDGBQTyyYbUMYY32Lm296NR25+f0KFR5exh8ljhtQHmdsAjkboJkcHODbOt1NP3doukBApKJ0zgHOsL8loKLEqPB4HQwxl0zxZ2nn6VHGX8xSP6JuGVLAGNedDLnxgC0bfCOoeLz7lIw3L1eXAtoKlzibE9E697n1Xeg9hUyV7jQ3JXYjXjomnwWmA0iOM2JHeVLocOa21m8lNpqB0dU6ney0jHFrgLGxB7ua9j4ScFMx50dHV9H7XYSHAOq5m+/HX0bebj38u9ZuVckCPOsrZcrsVroaPD6OWqqJTZkcbC4uPkC6g4W+x1p4GxYhnWTpHFocKCB9g09j3jn5G+levcO+HuWsj0AhwejBqHD9bVy7yyefqHcLBa1Ch7sZ4p7KvJNLW8CKulwXDoYG4NLHWxQwMDQ1jLteQB2Nc4+ZcBV1PZjrdS+sdbTQ1lJNSVEYkhmjdHIw8nNcLEehfPLjfw4nyZnKvwfS409zLSSEW6SF1y0+XqPeFTdCM1h4Hg8PZob/Jd8+x2pxT8F8tM7aZzz3l0jnf1XA2F70kA6+jbf0L6J8KqUUfDXLdOG6dGF05I7zG0n+aiC5h7GmJA6kRRpK1ACIo0CgDzFBBBAz588V/9qObPnus/Hes0voVV5GyVV1U1XV5Py9UVEz3SSyy4bC58j3G5c4ltySTckpv9H2QvkRlr7Kg9VAj521X98UcMZJuV9Dzw8yATc5GywT80weqjHD3II5ZHyz9lQeqqvkTR89wClt2NwTdfQX9H2QvkRln7Kg9VH+j7IXyIy19lQeqpGcYcOOJGPZOr45KSqkMII1MLjYhdf8ADri5lPiLgD8DzDDSzMqY+jnpahocyQHuKsP0fZC+RGWvsqD1U9SZJyZSSCSkyjgFO8cnRYdC0jzhqxnjW65FJ+x4Lx39jFUUnhGZOGWvEMPJ1y4UXa5oQdz0R5vbz2PjdmpcvyxyRSOjlY5j2mzmuFiD2EL6dUrnUrAylJgYOTYzpA9CocWyblDF6+SvxbKuBYhWSm8lRVYfFLI/yuc0kq8U21zE4o+cKC+in6O+H/yFyx9kweqh+jvh/wDIXLH2TB6q2smj58UeKV9LG2Onn6NrRpbZrbgatVr2vbVZ3lF1azZnx2sc8y177SSmYtaABqve9rf9brvL9HfD/wCQuWPsmD1UY4e5BHLI+WR/7VB6qVjSOHY8x4zVOeyornaJI3scGtADg83dfbe5sq+LGcVM7pTXSF/T9PqsAekALQ7Yc7Od6Su9G5ByK03GSstjyYXD6qIcP8hjlknLQ/8AaoPVSQHD0GY8bDhI7Epi7WJLm1y4EkHlvuSfKrHKsmacYxiDBsuwVldWzuHR01PDqOxLr2A2AuTfYC912l7gci/IvLn2XD6qtMv4Lg2XnyvwDCaDCHSi0hoaZkBf5dAF0mBkeCfsdKfCnxZhz/JHiGKSfrPa9hDoIXHc6z8N3k8XnzXREbGRRtjjY1jGizWtFgB1ALz72xxD49VfWu/ND2xxD49VfWu/NTRR6GCjXnXthX/Hqn6135o/bHEPj1V9a7800I9EXmXsheHsed8pOmpIS7F6AOkpdPORvwo/PzHeO8qT7Y4h8eqvrnfmh7Y4h8eqvrXfmhq0BwzhFDI/MBwaIEzGqEQa7nd5BA+9fSWhgjo6OGkhbpjhjbGwdjWiwXkAyzlsYm7FBl/CRXvkErqoUcfSl4Nw4vtfUDve91oPbHEPj1V9c781MVTGeilEvO/bHEPj1V9c780PbHEPj1V9c781YHol0R5Lzz2xxD49VfWu/ND2xxD49VfWu/NAiKggggZ/9k=%0a%0a%0a%0a%0a%20%0a%0a%0a"/>
          <p:cNvSpPr>
            <a:spLocks noChangeAspect="1" noChangeArrowheads="1"/>
          </p:cNvSpPr>
          <p:nvPr/>
        </p:nvSpPr>
        <p:spPr bwMode="auto">
          <a:xfrm>
            <a:off x="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972" name="AutoShape 4" descr="http://www.amazon.com/The-Long-Journey-Home-Understanding/dp/%0adata:image/jpeg;base64,/9j/4AAQSkZJRgABAQAAAQABAAD/2wBDAAUDBAQEAwUEBAQFBQUGBwwIBwcHBw8LCwkMEQ8SEhEPERETFhwXExQaFRERGCEYGh0dHx8fExciJCIeJBweHx7/2wBDAQUFBQcGBw4ICA4eFBEUHh4eHh4eHh4eHh4eHh4eHh4eHh4eHh4eHh4eHh4eHh4eHh4eHh4eHh4eHh4eHh4eHh7/wAARCAFaAPEDASIAAhEBAxEB/8QAHQAAAAcBAQEAAAAAAAAAAAAAAAECAwQFBggHCf/EAFUQAAEDAgQCBAYOBwQHBwUAAAEAAgMEEQUGEiEHMRNBUWEUInGBkdIIFRYyQlRWdZKTlaGz0RcjJ0NSscEkM1NiNDY3RLLh8CUmRWVyhcJGVYKi8f/EABsBAAMBAQEBAQAAAAAAAAAAAAABAgMEBQYI/8QAMhEAAgIBAgQFAwEIAwAAAAAAAAECEQMSMQQhUVIFExRBkRYiU2EGMkJxobHB8NHh8f/aAAwDAQACEQMRAD8A8e4j51znScRMy0tLm7H4KeHFqqOKKPEpmsY0TOAa0B1gANgAqD3fZ6P/ANaZk+1JvWSuKIP6Tc0/PNZ+M9ZwALFjND7vc9fLTMn2pN6yMZ9z18tMyfak3rLO2R22QOjQnPuevlpmP7Um9ZA59z18tMx/ak3rLPWQt3ICjQjPuerf66Zj+1JvWR+73PXy0zH9qTess7ZGAgKND7vc9fLTMf2pN6yHu9z18tMx/ak3rLPWQsgDQ+7zPV/9dMx/ak3rIHPmevlpmP7Um9ZZ4BGUBRfnPuevlpmP7Um9ZD3e56GxzpmT7Um9ZQ8PnwZlM1tbTSveGkPaxgOo6iQ7VqB5HTa1uvfkrGsqsoMkmNLhUjgZdMZL32DL87F3O23PyjfYAaOfc8/LXMf2pN6yL3e56+WmY/tSb1lKqa/JzaYxxYXO6TQ9zXkHZ5sBcl9yALnlzsR12jx4hleKbVFhc7ohWMk0PbziDHBzbl55uI/PkACEHPuevlpmT7Um9ZA5+z0Oedcx/ak3rKV7ZZOdJqkwWq0F7G6GmwEQtf4fviBz7ybqLSVmVWj+0YZVGzrtLLi41P6i+3Is9HWgAe77PXy1zH9qTesi932erf665k+1JvWVJXvhlrqiSnYY4XyudG082tJNh6FHITsDRe77PXy1zJ9qTesgc/Z7t/rrmT7Um9ZZyyBRYjRe7/Pfy1zH9qTesi93+e/lrmT7Un9ZZ2yJAzR+77Pfy1zJ9qT+si93+e/lrmT7Un9ZZ0pKYzRnP+fPlrmX7Un9ZF+kDPny2zL9qz+ss6eSSUhmjPEDPny2zL9qz+siPEDPny2zL9qz+ss4eSSUxM+k6CCCYHBXFG/6TM0/PNX+M9Zy3cVpuKA/aXmn55q/xnrO2UsBIF+5CyUAj0pAIsEZHclWRgICxFgjtbqStKOyAsasjsl2QsgLEiyBalWRkIAbKKxsl6UCNkAN286B2S7IWHYgBtFaxThG6IhAUIKIhLIRWQFDZCIhOIiBZAmNlEUohEU0ISQiKWiPkQMQRsiSiiKBiCiSykFNAfSZBBBMDg/igP2l5o+eKv8AGes4AetaXieP2lZo+eKv8Z6ztrKAEtG6VZKFtu/kjsLoARpQCXbn3IrdRQASFkaBGyBBWN0LIwNkenvQAiyBHUnLIWQMaIQI71IZT1Eo1RwSvb2tYSErwKs+Kz/VlTrj1NVgytWov4IhCIqZ4FWfFJ/qyi8Bqz/uk/1ZRqj1H6fL2P4IlkVgpZoay/8Aok/1ZQNDWfFJ/qyjXHqHp83a/hkMhERspZoaz4pP9WUXgVZ8Un+rKNceoenzdr+GQyEVrqZ4FWfFKj6spJoa3qo6j6so1x6h6bN2v4ZEsklpteymGhrfidR9WUk0Nb8TqPqyjXHqL02bsfwQz5ERUs0Fd8TqPqyiNBXH/c6j6spqceovT5ux/DIiIhSjh9cP9yqfqnfkiNBXW/0Ko+qd+SNcepXp83Y/hkUpBUw4fXfEqn6p35IvAK/4lU/VO/JPXHqC4bN2P4Z9GkEEFZicJ8Tv9pWaPnir/GeoWX8V9rIcQjMbpBWU/Q7Pto8YEu8tgQPL5lP4mj9pOZ9/GKv8Z6RkmrwvDsUNdirY5oWt6I05BJe1/ivN9JAswu77kW3UAPy4/gzsYjrGZcpmU7apsr6clpDohJI4xnbra9rb2+ADz5Rji+H9DQg4NB0lPEY53ANtUOM2vURbbxfE8m6sqB2TYW0MNReaSOpYKmoAkLJYenNzYgFrhGOq4IeNgW7v07skGgq2ShorDS6WPDJejM9prOZ1taL097jctdtpKQFHhuK4ZTYdT09RgsFVMypdK+Vzvfxlhb0ewvsSHA3VO7xnFxsLm+wsPQto2fI8de1tXSy1FE6ji1eBlzJBMHMLwC8bAt1jkd7G9tlXYVV0VJU46YZzFBNRSQQcwX6nsA23PIEnzosKM4GgBAhanLNZheGPximqKyKWmmY6KOeFkjJZBZ9nRm2zSdN2PADgd7EAiWDk4eGEOp+jMRNEDHN0rCZINpDbSSGdMNtr333bYsdGLsCjDVtaz3EFmJGBwa8PqvAmiOXS5pcehLieRaGgWsb69yLG7NTPlcV48FipjTPjmeNbJbxExN6OM9rhIHXIuLHmepNgZDSgQtrhZyeWUhxB9Lq8GnMwEc4tM6M9E3YHZrg256y49QBNZjYwD3P0fgEkZxFhPhOlkg1Xc/cF23vRH2c+s3sWBf5LP8A3egH+Z/ABFaGjo6useWUdLPUOHNsUZeR5gs9kwf9gQ238Z/EVo8LqTRYjT1ZaXdC8P0g2vYr5zM15rs/Qvg6kvCcLguehV8Dc1LUwvDJqaeNxdpAfGW3O2wv17j0hOOw+vbTeEvoalsO56QxO07Gx3t2iynUGOPosOpKRlPBJ0NVJO50kLHkhwjAA1A2t0fV2pzF8ahxDDoafodD4mOaP1TDe8jn++98B41rdyWnH7yOh5eKUop41V83+n8imcx7Wte5hDXX0kiwIG38086grmiNzqGqDZSGxnoXeOTyttvdPz1VLPhlNTvEwmpo3saRYtddxcPJzUtmLwQ1s1bHBMZaiVskjXv8Vtnh5A23uRa55C/PqSjD3ZU8udco4+v/X/AD/QqW01Q9+llPK52os0hhJ1dlgOaFRBNTydHUQyRP56XtLTbtsVbsx1r6JsNVTuklcXNmnbJ48jSzSDv8IdvX17klQq6ooJpqXoqeWOGJgZLdw1P8Ym4G4bsR28k2oJcpCxZuIc6njpfpz/AMjEFFWVDtMFHPKQA6zIydu3lySBBOXsjEEut7tDG6Ddzr20jtKs58Spaim8DkjnbAwxmNzHDV4rdJ1Dkb8+7vUkY/C/EKaumppOkpKnp4WteC1wGizXE738QXcOdzsE3GHcLzuITbeL/fb/AH2Kh2H17afwk0VSILX6UxO027b2tZJ8CrPCHU/gk/StcGFnRnUHE2AtbruPKrF+OvNI6nbDHGXUwh6RrRrG/jeNa9iLtt3qdBmpoxGWsnojJI6tZURuDhdsbZuk0HbfsB8o5J6cfcQ83GpN+UvkoKmirKYE1FJUQgC56SMt67X3HJNGKUSFhjeHBuotLd7WvfyW3VozFmw4pFWwMu0DTLEYY2Ne3rBa0aT5x1DsUWir5oMRfWzfr5HskDjINWpz2Obcg7Hd191DUOp0Y58Q4tygtv69BiGmqJy1sNPLI5wJaGMJJA5lHJS1UTZHS000YjeGPLoyA1xvYHbY7Gw7j2KykxhlVSNpKmnLGdHoc6nDY99ZcDpAsRvuD3HqUuDMkMdN4G+hfNTN0Wa6TxnaA4tubfxEeYW709GPuMZZuKW2L/z+f+CnbhmJuDiMPqyGGzj0DvFNr2O221j5woiv6rMEdXRvhqYnCRzy4yGJjybxRsvdwuP7u+3b3KgU5FFP7Wb8JLNNPzoaTq5BBBfVn5rOF+Jg/aRmf54q/wAZ6z3WtLxMH7R8zfO9X+M5Z9rR2LJsYkBK0pWlK0myTYDRaUena6cDDqSi3ZIBoNRhhTgGyMhKwsaLd0Aw22Tmm/UladkWKxotNuSIMO6cLUYaLIsLLHDcdrKCkbSwsiLGkkagSdzftUj3U4id+ip/on81SFqAbssXgxt20ezi/aHxLDjWPHmaitkXfupxEfu4Pon80k5rxL/Dp/on81SuBJsiLE/T4u00+pvFfzyLo5sxL/Dp/on80XutxLqjp/on81SFo7EWlL02LtD6m8V/PL5Lw5uxMfu6f6B/ND3X4l/h0/0T+aoS2yIgKlw2HtH9TeLfnl8l77r8T/w6f6J/ND3YYn/hU/0T+aobBIcN0/TYe0H+03i355fJoDnHFB+6pvoH80n3ZYp/h030D+az5CTpHYj02HtF9TeLfnl8mhOc8V/wqb6B/NEc54qP3VL9E/ms9YJDk/S4e0PqbxX88jRe7XFeuKl+gfzRHO+Kj91S/QP5rNkXSSEelxdovqbxX88jRnPGLdUVL9A/miOecXH7ql+gfzWZISCj0mLtGv2m8W/PI+j6CCC6jwjh7iUD+kbM3zvV/jOVAGnqWi4kj9ouZdv/ABeq/GcqFoWDYWJA3F0q3Yj6+tKASARbcI9OyXZHbZACGs2QLbpwNR2skA3pshY3slgXO6Gne6KAQWnrQsnLXKPT2oAZ0otKdcNuSLSgBohE4G6dDUC1MBnSi0WT1vKi0oAZc1HT076iojhYPGkeGjyk2S3NP/QRAWII5g3unYWXL8rSy1FbHh9bFUR0jpyZJB0QkijJAe0E3OqzvF5jSUr3G1ks1JSQ1dJ4VMGiRkr+jbHI+Z0bY9R2Js3UTsAOvtqpq6ulmfLLWVD5JPfudK4l2xG5vvs5w8hPakzV1dLqElbUPa4guDpXHURe17nfmfSe1NMZMp8q4jU0rp6d8EzW2t0Zc4H+8J3tbZsUjj3NPXslyZOxhtbFTAQSdJO6EPjcXgFsjmE2Ava7Dba5uNt1XDEsSjtoxCrZYNA0zOFgGlo6+prnDyEjrTYxDEWSa2V1U15dqLhK69+29+atNCospspV5EzqV0UscRaPGe1rnB0hYwgXPOw8modqhnLtcZ62JjoXto2B0soJDLlheG7gHUQ1wsQNwQbJqPE8RikZIyrmLmWtreXAgabAg3BHijYjqHYm58TxGaaonfWT66l2qcteW9IbEXdbnzPPtKBE73K1sZrn1cjI4KOGSR8sf6xrnNLgGgjbdzQLk2Fx1kBZ0tPWrDw6uEEkHhlT0UrQ2RnSu0vANwCL2IvvZQyOwelMYw5u6Q4W5p9wTbgmgPoygggmBxJxJb+0TMvztVfjOVC1ovZaLiQ39oeZPnaq/GcqJg3XOwEhu6PQnA3dHZACA3bsQtsl2ujDQgBFhyCPTtdLa2xS7bIAZAuhpslhp1JWndADYalgbo7bpt1TSsOl1RE097wkFAc1AN25JTHskP6t7X+Q3StNhuCErCmNEWKBAS3DfkiF7cutUA3psi0gXTpaUkt3QAy8bbJJbYXT5al0zY3VMTZpOjjLxrfa+kX3NgkBELSBexSC3fsWwr63LtSHmKFlOZnySyaIBdr3NYNLdrBjSZCAOzq2tBqGZbLZmwTzNjsXMa5hLi7Q7SL2/iLb7/Bd3JgZl7QkaLb2K09eMsxsmNM2ad5LjGNTmhtnWaNxuCPGvfqt3qfFRZWxLEmwQVEzGCRznzPGhvRNLw2zQBuQIievd3UC5MDElm1004XNlrKKPK3gJNaallSKiRxY25BjBj0NDrWJIM2/a1vUU1gLsvRUn/afSGWTpGy6WE2beLSBsbGwl37wrQzLOakEK1xtmHMqgzC3ySwNjAMj7gvd1mxA09lt+XMqtcFQDDmpqQbKSQmnhAj6JoIIKgOK+IovxDzJ87VX4rlRhvctDxGH7QMxfOtV+K5UVlzsAmjuQ096cAR9V0BQhoQ0jqTgHcjDb9SQUI0oBpTmndHp7kDoaDfGTdXPFSwOnmNmNG/f3KU1hJsOvkqHiHE+mjigeSHdbb9aSa1JFxjabM5i+OVla9zGOMMN9mNNr+VVjJHNN737j1onNLTZ3Ps7EldailyMrZa0WOVdLYRNhbbk4xtLvSQtDheM1UYiqcTrQyOQXiY6PXq35kXFm9XesjQRMmqmNk94PGd5BzXoXD/An4tXMq610MlGJA10HSDUW35W8gO/UubPogrZ1YXKRsaPL5zBgoxHDqSOnniiL3iKQuimY2+osLt9YAuW9m/UstJEWyFhvcbL3/IfDnOuUMQFRgId7lq2cymB8omETXW3Ow8YabXXkOf/AAN2csWNBGyOmFVII2sFmgA9W52PPzri4fM5TcXt7F8TjikpIzxaEgtBKe0otPcuyzkoYc0W2SS26kFqOOF8srI42l73uDWtbzJOwATFRFDO5EWdynTUVTDK+J0Zc5h0u0eMAbX5i45X+/sTTqeXl0Tr9mkoCiI9nckOaLWVrXYVW0TI31EOlsgu2z2u20td1HbZ7fvHUU3S4VXVcbJKeme9j3uja+4DS5rdThc9g3RQWVjhsmnNNiphglNx0b9ufinv/Io2UdRJFNK2F2iBgfITtZpIAPpcPSnzGiuc025Jss7lKc1Ic3ZNMCG9uxTThvyUp7eaacFpYM+hSCCCoRxnxEH7QMxfOtT+K5UbRzWg4htvn/MPzrU/iuVEG7rnYwmt7UogEWS2jZGAkwEAbeRKG1j2o7c9kpreV0gEEb7JQAtul235JVriyAJeAMiFe2ecExx7gDrd1ebrPkWc4qPikxXp7bNGmME31OO5P3nz3VnNJokbA19i7nc7NbzJPoA86x2b652ITuqGu1Nd73uYDz8pIPo71zwi5Z9XQ7VUcNGYkJLib370hSoaWSUXAA3tc9qSaWZj9L4yPMvT1JcjicG+YdC/o5Cdt2kK8wmsqaerZPA4xvBGkMNt+rl5lHoqaCNrfFu/rJU2GICpicSNIeNmncrnyyTOrFFxVH0E9jVjs2L8KqWKujJliBjfq6wVyDm6iZQZqxahj1FlPWTRNJO5DXkBe8cD+ILMIfVZNqMPkpJ8OohWTvMwfaPSHb7C3vvvXiGdK2nxTN2LYlSB3QVNXJLHqG9nOJ/quLh5t3FrYOJhpd9Sg0jdFp6k+BzSS3ddRyjNrhKhc2OZkjomShpBLHg6XdxsQfQU5psEm3cgC7GbsUErZnRwSS9K6Vz3l5Ly5oYdXjeNdoIudzqdvc3BNzZXDD/AXUlE6IQuhF2vvZzY2n4W+0bfP5rUegpJbuVSAsZMeqnUdTC1jInTs0OLNhpLgTsb77Adwvzum6PHqujijjihh0RgtaLuBALHsduCLXD3E9/YNlBLNk2W3CLAuPdPWuoxTS0tJKQH/rXtcXEvc4knxrG2p1gRYXO190jGc0VuJQV8MtHRRCtndNI+NjtQuWHQCXGzbxt2/wCVqnSbckgt5osCI5vcm3sUp7U25qdgRHtCYe1THtsmXtVpgfQBBBBaCOOeII/7/Zh+dKn8VypAFe8QAfd7mHvxSp/FcqcDZcz3GJ0pWkJdtgj0myQCA3ZKaEprUvTvsEAI03cj0i5TmndM1kzaeLW8/wDNF0NK2ZzNlZ4LC+Nl2zTkM1DmGdfpWTxGpMr3ado/gt7m7AKwzTO+eu6R+1/ejsAVIf7vzK8MOVm2SX8JMpS6elj6FwD4ydV/SFfU0QlhY+QXvcm45LPYYBHUsPwXC1/6LUYewNYW6NIty71OXkzTFzRGq6Vuj9XsthwNyTgubMzmHH8Yko6amaZXRsbcyBova55clmJrtFimYKuupDK/D5jTvkYYnyB2kBrhYi/eLrGWpxqLNo6U7kazhXjVVU8SMXjY+SZuOU9ZTOI988ua57APK5rBZSNFuYV5lzIAwbKuDZuy/W1WLYiyV0lTJS0zxHQuaGuYbkXPM+Ny8WyqtB3vzVQlFt6Tmz7pMjBu52QLe5PlnNDR2jdWc5HLEnRupRZfcpIbvayAI+lNlu6klu/JEY1QEYt2SCxSSwpJZYckARXNSXNNtgpJZdIc3qQBFczdNvbupTmptzLlAEORt0xIzZTns9CYkb1WTToEd5oIILcRyBn9t8+Zg+dKn8Vyp9Fgr3PjL56x8n/7nU/iuVQG3C52MQGpRbZOhm3O6PSkA0GlKjHj9SdDduSMNsbgJARK6oip4XzPdZrRzWObUnFMUMr53mlgBc7UbD0K8zT+tZ0LWvaSPfagBb03+5ZXEi2ioPBo9nybvPd1BJu+SOiEaVsp8ZrfC8QdI2wY3xWC3IKOf7sjuKbfu8/cnbE6B3brrSUVRim5MuMOp2TYfuN2kp+grpIJxBUXcBycOfnTtFF0NDE8Wta5VVXPY+pBaSWA8wbFcySm2dN6UjXCFtVH+qe0m17KZkfB8NxDO2GYfmavqMLwqSobrngj1PaTte52HLnY27EnOOCx5Lp8Fgo6zp6/E8OFZUzA6hHHIfEY2422BJPPe3bfO+HVXQD+0Sbf5jsudJtXHZm7o99ztnHEMh58r8NocbqMQw/DqinpqZ7nXd0IjLw1xA3cC9wJ/lstjmPLOF8QMGdjOWoIYMxsjElRSNcGMqiWarDqbJ37A73tzXKNRUSGrYZpnS6g6Rwc693dpXoPCjPtXl/FarHq2pOlpbFHGDYGWUgudbuja8d1x2rlyYZxfmQ3/uW9M1pkMx11M6uloJS6mroXmOalqG9HLG4GxaWne/pUwsN16bxvyDhvFvJoz1k+JhzPRxa6iGEXdXxgbgAc5Gjl1uG3O1uWcNzPjeGSCPwl8jGGxinGoDu33C9DBJZ4ao79DzMkXjlTPWdKSWLLYRnvDqhoZiMTqST+Jt3MP9R961lHUUtZGJKWeKZhHvo3BwVSTjuiU7GizuQczdSSzcogzrIU2OiG5tkgRk81NdHdFottZOwogdHYkpDo+5WDoxdNujTsCAY025lipzmBNvj3TEV7mbpmRncpz49+SaezmgTO4UEEF0AcmZ7ZfPGPfOVR+K5VAjtZXueWj3bY6f8AzKo/EcqrRey5WMaDNkoM2T/R7ckZjsN0rHQ01naErR2hMYjX0GHND66rigba9nO3PkHMrM1mfKN03g+G00kribdJJ4rQO23P+Sai3zD9BvMkjIauQa9ZB8a55dyw2J1JqJi5zvFG3PmrbHKt8w2JLn+MVn5h41iN1eGNfczbJKlSEsLS4XUuCVjbO6IP6rX3V5w9y0Mx4jLTsa6d7IS4U8VQyKZ243Z0g0vI/huCepHi2Uq2nFRUYW59bHTOcKmIxmOoprc+kiO7fKCR2laSnG9LJgmlaI7qk1FOIY2PhcweMx3MqIC6KVkrDpcxwcDa+69Q4O5gqsdPuZrRSVkj43MpjWSAFodYFgcWu6r23CzXErKVZlLMMuF1zY2SW1hjX6rNPLewv6FyQzJZHjapnTKFxUrPQcJxXAOLmV2YRmGaHC83YbDposTf7yojF/1cltyO/q5i+4PkOP0Ndg0r6TEIDDKLEG4c17epzXDZzT1EbJOFVJw/EIatkj2PY4EObzHauqMlYHkrPnD5uVg3DKmnbAH3pXf2ikmIB6SPVuP8zeR61jPIuGa7f7FK5RfU5Gqal2prgdw0j0pVJO2Rxubdm/Iqyz/lDFcl5uqcv45GWvgcHMezlNEd2vb3EejccwVZYHT5GkaxtUa0PPvj03/Jd7cdNo5lkeo2PA7ibLkzFS2rqZTTHxY4wfFDjze7yC4A7TfqWy46cJaLO1JJxD4aQx1E8zelxHDIBu88zNGOsnraOfMdiyR4RUOP5brsYybiNTU1MMRlioJGBzpAObWuFjqte2252VXwT4oYhkfG2Q1MsvgRdpew3uw37FwyxyhLzcD5rdGzlHKtMjyNwsSLEeVPUVZVUU3TUlRLBJ/ExxBXWXHjhPhfEXLUnEfIFOwYuI+mr6KEbVjQLmRoHKQW3FvGt28+R3NLSWuBBGxB6l6ODPHPDUjgyQeOVM2GD5/xGnszEIWVbP4h4rx/T7lscIzdgWItaPChSyk26Ofxd/Ly+9eOoJywxZKmzoFjA46mkEEcwiMe5C8SwnHsXwtwNFXSsaPgE6mfROy2eC8R2bMxejseXSwf1afzWMsMlsWppm5MabdH3JOF4zhGLNBoa6KRx+ATZ/0Tup74eqyz5rcorXRdybdHzVi6KwTT4h2c0ahlZJHY8kw+LmrOSK55JiSLxuSqxHZaCCC6STljOzL52xwW54jUfiOVZM6GkiMtTLHFG0XLnuAAHlKw/FrOWORcSMz0lPNFTxw4vVxNLIxqIbM8C5N+zqXn1ZW1VZIZKqpmneeuR5d/NZeS3uGtHquNZ7wOjYWUjnVso2AjFmfSP9LrF4znnGq7xKeRtFF/DEPGPlcd/RZZcEdiF+5aRwxiS5C5pZZpDLNI+SRxuXOcSSfKnKJ4jluUxfuTsJjLhqOm3atGuVBF07LqNwdTPn5lzreRV8jC66sIGxCjLIpRID4wI7exRi3fkudPS2jr/eVkB8TgNiVf5AzPPljMlLiLmGeBjwJGaiHBvWWuFi094Pl2VY5ncmJY779ip6ZqmQlKDtHtPEXAsLqMCp+KORquO9K+J2JRQNDXMLj4srmjZrtQIcAACd7DdZPjFnWLNua8Nx9huZMLgiqY/wCCRoLXj7gfOsVhGK4jhMkrqKpfEyaN0U0d7sljds5rhyIPelVMmG1EIPgUlLPubwyaoz2DQ65Hl1HyLDHw2lpy51t/IuWVyT0kl745CJIzdluoK2yVi8+A5kpMXgr3UT6eQPEgDibdew5jftWVpZH08gJN2Xu5qtX6S0Oa4Fp3VZIctPsVCd8/c66xSHIPshMqNwiHGKaLM9FGX0dQYzHJGTuWOBF3xnrAuRzHfx/nPLmMZSzHWYDjlI+lxCkfokYeXUQ4HraRYg9YXqXAHNGJYHjzGR0j56QuBLmwl2g9txyXRHGvh7h/GXIbcRwtkTMz4fEXUcl7dOzm6F1ud7eKTyPcSuHDm9Nk8mX7r2Hlx6460c+exszfJh2KNpZZDoYb+UKi9kpguHYNxLfU4awsp8VgbXFo96Hvc4O0+Ugnz7bLJ5JnnwfNAgqGSQzMkMcjHbFrgbEHsIK0XHHMNLjbsAgYXOqqKmeyZ3VpLgWj7nHzrv0VmtbM5tX28z0b2KPE2swrMFNlmqdJLDUO0wAb6SkezK4VQYBisWf8uU7GYPismmtgiZZtNUEX1W6mv3Pc4HtC8IwKqlpcQhqo55KbQ+4kYDcegj+a7f4QZowfiBw/q8sZgL62kfTCnqA+mLGuaRYFrxduocxvcEAriy3wmbzI/uvc6GlmhXujglBbDjDkPEOHee67LlaXSxMPS0dSW2FRA4nQ8egg94IWPsvXU1JWjgarcCCFkExUG1xaQWktI5EbWWiwbOuP4a5oNWauEfuqjxgfPzHpWcQScVLcE2j1vBuIeD1gbHXsfRSdZPjRnzjceha2nkpayBs9LNHPG4bPY4Efcud1ouH+I4lR5ip4cOIc+pcInNeLtsSLm3cN1hPCkrRpGb2PYpYT2bhMSxWKt5I9uQuo0sO3Jc6ZodYIIILsIPnXxb/2rZu+fK38d6zC1PFsftVzdt/45W/jvWWWiM2gIIIJiAggggCXQzdGwtDrHVcKS2YON+Sq0oPeB74rOULdmsclKi1BBSS0kKvZPI3rBHYVIjrGnZwIWbg0arKnuPCK/NK6EIMmjdazgnA4KbaNFpfNDD4RZKo36XdBLyPvCeruUltnDtCRJCDZw5jklqvkxuNc0OQ1E9FUsngnlic07OieWkeQhdL+x/4qGOohocQrpZXkWLpX3ce8nr865h6OQHxRe24uLj0LQYNmiuw17DNguGztb72QUwY76TLH0rl4nh1ljS3Lxz0vnse5+y44Zierh4p5WiHQVJDcYjYLiKXqmsOp3J3fY9a5wbBBNUumxGeSWUm+3JdV8E+KlNW5IxakzBDAIIDaWOezo3xOBDg7VzFr3v1XXKuNvppcXq30LHR0rp3mFh5tZqOkeiyXB5ck7xz/AIfcWTFGP3IEE9Th8+qmj6WnLhqhe3UyQDqcOv8A65L2PhZjmWMOrqTFsGp6jCa42ZUxMnkbYfC57SMPYbkdgtqPkFNUujYGjmFbYNXvp5hLe1t/KtOIhrjQY3pdnRHsl8Dos48E4M1UjXPxDLkoHSdb6WQhrmnrOlxaQeoau1ch2XsWJcYJY8pYxl2OMyx11E6kb1tbq2c494HJeOAq+Ahkhi0z9jDiXBzuIaJBBdpzWAhEjRFNABb/AIJYY6rzHLWlpMdJCSD/AJnbD7tXoWAHNe58AcOczLNZWEH9fUaRtzDWj+risc0qiVBGwkh3IUV8ZBsrqWDxuSiSwdy40zU6TQQQXcQfPLi6w/pSzYf/ADus/HesoR2re8Z6Kam4oZoE8TmF+K1MguLeK6RzmnzggrDPbYkdipEjJG6IiyWQiKoVCUEZCKyCWBBBBMAIIIIACU2SRvvXkImBpPjEgdyWGjsU0i0mKbUzDrB8yk09bLfxyAPIoRspNFQ11YyV9LR1NQ2FuqUxxFwYO02Gw8qlxj7lKUkyacRLCLxscO0FOMxZguDT797uaqGtJNuvs61IjiAHjaS3tvayzcIminIsxi9YaOSjjkMVPKQXsYbB9uV+1RALncDzJrpqaLk97j2Df707QYnDDXQPlpGvga8GRpO7m33F+pTorZFPKvdj4EUMfSTuDG9Q6yq+ur5J/EYOjj7BzPlU3OsAgzNVmIDwaV/S0pDbB0Lt2G3/AKbee6plpjgt2YzyNugIIILUyAhcoIJgAm6CCASGOQsLpGttzK6w4cYUKDImE0+mxNOJDt1vOs/8S5pyThjsXzFQ4c0uaamoZFqAuW6iBfzc12mMPjggbFHGGNY0Na0DYACwC4eMnVI1xozFRS2N7KDU0+9wFqZ6XxT4qgVFJ4vJcsZGjR7KgggvUMjl72VWVQMTjzJAw/rpHQT2HwhctPnFx5gudqmIh3LcLvzPOXocx5fxLCZmj+0Nd0bj8F97td5jZcN5gw+air56eeN0csTyx7CLFrgbEfcubhsuq0xzRnHhNlSJmWcbplwse5dhAm2yCNEeaBMIhEjQTFQSCBQugKAjuT1oab8t0XIoBWLaQCCRfuK1+QM6T5bmkjjLmQTkGUMNtVuV7LGk3KA2N1EoKSpjTaOmmYlkDiLhbMDxKkdBXBuqCop6a0kZItcOA3HcbheP8WeHOJ5DrIPCKyOuoakXhqGsLDe19LmnkbebY9hUnhZmR+GYhEWPa2SM3BGxXSFTT4ZxIyvNQYq2mex0LmwjYvjeR79pI2IPf6Vw6pYJ/obVqRxZZH3LdcSuGGYciUtPW4lJST0dTKY4pYHk72JAcCNiQD28isL1rujNTVoxprc18cTcwcP36TqxLATqAtvJSOPjfQdv5HHsWPOyuMoYy/Asfp8Qa0PiB0TxnlJE7Z7T2gi6czvg8eC49JBSyiagnaKiilB9/C/dt+8e9PeCiPJ0D2so0EEFoSBBBBAACVGLlJUikYXOFgLJMpI9f9i9l/214iQVRAMVBC+ocC2+o20NHcbvB8y6tmo+0Lyj2GeXXjCMZx6RrdMj2UkduYLRrf8A8TPvXvs1BvsLLx+JleQ6IckYyaiBHvVAqKE3PMrbTUGx2VfPQk9SwuirL1BBBe2YBeD6jci991yr7KrJzcIzYzG6SNwpsUYXv22bK3Z3pFj5SV1zGwdGw/5QsbxqyqM18Pa+jiia+qp2+EU21jqaCSB5W6h5bLysc9GSzVq0fPyqjs47WUKQc1fY1Sup6l8bhYgkbhUkw8Yr14vkYMj37kECiTEBBBBMQEEEEgFRg6gb2bexJ5L1es4X4PX5Zpa3L2dcExLFHtHS0LJCx7Ta9gXWDj1WG68mKVHI+NwdG4tcORBUyTexSYutpaiiqpKWqidFNGbOa4WIKaHapNdXVFYxnhL+kezYPd763YT1/wDXaow7FV2SOU8skEzZYyWubyXqvCzNolqW0b8YfhGI3tDK6TTFKezV8B3YTseRXlHN+kI3Nc03BI8iieNTVMpOjsZmB5gzJRswrM0OG4rQdKHB1RCRpcNuQI0uAP8A/brxTj1wmxDKddNjuFU7ZcEmOp7Ygf7I49RH8F+R8xttfV+xx4kyVEjcqY5OZJ9GmhmduZAP3bieZHwT5uxdCRSR1UBpZadlVTyMIdrbcOae0H+q8zzJ8Pkpm9KaPnl12I8xWyy5C/NWWpsv7HEcNa+qw5x99I3nJDfn1amjtB7SV6Nx44K+00NTmnKUROGtu+ror3dTdrmdZYOzmO8cvCYppYnF8Uj43EEXa4jY9S9KE1ljcTBrTyYhBBBbEAQQQQABzVphEAfI0HrKrGC7gFrMo0T6nEIImi5e8NHlKib5Fo7p9jRgZw3g9hOuLQ+qdJUnbc6nEAn/APEDzWXostL4vJSMuYTHg+XcNwmFgZHRUkVO1o6gxob/AEU50NxuF50sepml0Z99He+yiz0QsbDdaR0A8iYlpr9SxeKhqRlkEEF6pBa07bwsv/CP5J0Ri+wCKkNoY7j4I/kpcYaV5DVyZdnCvslMqR5a4hV9PTMDKaoIqYGgWDWvubDuBuPMvGKoWcukvZlyk8VIqckFrMHg27zLMb/yXOOIDS8jvXqYb0qzNle7miSnc0lbEsCCCBQICF0SCABfdGiRhAB80Q8V104GgBJkCAFwNuSd0q13WO6abJpZb0pxjgTe6ChdJUT0FbDV0sr4pYnh7HsNi0g3BC7B4R55dmrKcddTythr4nBlU3+GT+LyOt6Vx4+xFlruEGb5MpZqine5zqCoHQ1TL7OYTz8y5uJxeZD9S4SpnYLsYmlDxVQsHwJGkX1A7FeA8VuBsrekxvIjXVVM9znS4eSNcVzyjPwm8/FO4A617lAx2K0zWU0zTO+LpIXu/fRn+o5FVlBXYhhVaWVNO4DUW2B2NvNv2rzsWSWNtxNZJSRxXUQTU88lPURSRTRuLXxvaWuaRzBB5FJZHI82axxPkXtvFjGKV2e8YaynieHytcSWgkEtaTftN1gsZxKhmicY6ZrH9RAA3XqRzOXsZ+TXOzMtw2o0a3uYwf8AqufuQpva+Koa2rglmZezi1+n+iVJWucbAbdSivDnEvdtdapt7ktRWxfYo/C6GUR0lJGDbUHPJfcHlzXoXseqCPMPEzL1M+ERxvxCJ0kYBDXsa4ONr9oBC8lpmapWyztc5vUD8I9nkXQ3sQ8O6bixgb7nVE6SU7dkT9vvWTVILO79FtkksT9hZEWhZ6QIrowm3RKYW9ySW7JOIHnaCCC6AL+lY000JP8AA3+SdMZabjkioRemhuP3bf5KULEWIuvMcebKTOH/AGY1Y48Z5gQR0VBTx+XZzv8A5/cvCK9wcbg817h7NodBxpk5Wkw6B49BH9F4JLIXFejiX2Ize42TdEgiutRAKCCCaEBBBBFBYEYRIBIBwFLY0vPmTbbqXT28yCiHKxzHWcLJKs8TiHgTJgNw/SfIR/yVYiLslhhzh1o2Ps+6SgmKzpP2POc/bHCWYBU1GnEMP8eie4++b/D5Ope11jKfE6J9UYwyRgImB5xuAvb/AK6iuF8rYxU4JjFPiNK8tlgcDz5jrC6rwHNQxbCIscwyVsshiDK2k1bTR23Pc4XO68ricOmdrZnTCdo5TxzGqjEcersUDnNNVUPl0k3sHOJsq58r331PJublSscpKWjxOop6OpNRBHIWseW2JAPXY2v5Nk1SUU1TIxkbCS42Gy9NUkYttjDS7YNG55W3WyyXkyrxFza/Eo3x0TSC2Imzpz2dw7Sp+DYJhWA07a3GngyHeOG13vt2D+vJHimYMUxn+zRDwKiPi9FGfGcP8x/oFnKbew0upXZx8Dqcz0tBhhjfFSxNiJjHia9RJA8l7eZdAexFpDDxaw+MAEx0s8j/ACCMt/m4Ln3C6VrMZqBGLCJwA9A/NdOewqpXTcSsTrHNJFPg72E25OfLFbfyMP3qeiBdTrm10LJRFkYCugEWSSLpZREJNDPNEEEFQGnoLeCw7fu2/wAlIba+yYomjwOE3t+rb/JJqayjpIzJVVUULOt0jwAvOe7GcOeztdbjXCA64OEQEiw2OuT8l4Fde1ezQxfDsY4zGow2shq4Y8NgiL4nhwDg55IuPKvFF6OJfYjNsBQQQWlCAgggmICCCCAAgggkxoWzmFMpxYA2UKPmp1P2qWUSK149rXx9eppVOrOua51M5wPvbKsRETAja0kEgXsLlErHAaSSqq9LIXS3BZpHWSCPu5qm6EkWGFYdhzMHkrquYvfNBop42bubMZCBfus0Hr98rnJmaKzA8Or6Rhf0gjc2Fo6nOuAPMT9yTS0RbJFHTRteKMFkRA/vJjzd5G9vbZLc/DMFiEZLa+uB1FjTdod2uKwk09y1yK3DMvPcwzVT2xRjdz3mwCsW4hT0o6DAoQ+QbGqkbsP/AEg/zKgvbW4rUCSslJaDdsbdmN8g/qr3D8PDAAGC/cEm+oFZFRSvkNRVSPmmduXvNyrSipAwh+nlup9VRuosPOI1UUjKQSCPpQwlpeQSG35XsD6CsnjeO1FQx1PStNNT7g2PjO8p/ohWxlnlsR2rKp3jOmqHFvZa67L9hNhscOR8axYj9dVYn0JP+VkbSAOzd5XH2FxBtFAxrQAIxy8i7j9iRRGl4NUkxH+l1c83/wC2j/4ITuQj13ZEjQNloAVkRRoikB5kgggmM5Q4rce8+0+a8ZwDDayKhpcPr56SMxsu4tjkcwEk9wXj+O5uzPjjy/Fccr6q/U+Y2Hm5KTxX/wBqWbPnus/Hes0oUIr2FbIlWSZiSbm3NNJyqt0vmCbW62M3uPUVNPV1UdPTxOlkebNY0XJXq2C+x34n4zgU+L0eCRsayPWyCWdrZZR2NF+duokLzHDJZ6KobVQSGOVpu1wNiF0NwY9kDieBzRUGNyunp9mh5O4WGWU07iaRSrmc6Yph9dheIT4fiVJPSVdO8xzQzRlj43DmCDuCoy+hec8kcOeO+X21knRUeMBn6jEqYASs7GvHw28tjv2ELjfjFwfzhwwxDRjdK2fDpHEU+I093Qy78j1sd/lPmurx5VNEyjR54gggtSQIIIJMaFR++A7VMgdtZCnwuvlhZPDTOla8amhhDnEXIvpB1WuCL2tdTYsExkPc12E1wLTZxNO4Ab23uNt0ikMTO/sUw7gPvVZa5sN1p/aDGBQTyyYbUMYY32Lm296NR25+f0KFR5exh8ljhtQHmdsAjkboJkcHODbOt1NP3doukBApKJ0zgHOsL8loKLEqPB4HQwxl0zxZ2nn6VHGX8xSP6JuGVLAGNedDLnxgC0bfCOoeLz7lIw3L1eXAtoKlzibE9E697n1Xeg9hUyV7jQ3JXYjXjomnwWmA0iOM2JHeVLocOa21m8lNpqB0dU6ney0jHFrgLGxB7ua9j4ScFMx50dHV9H7XYSHAOq5m+/HX0bebj38u9ZuVckCPOsrZcrsVroaPD6OWqqJTZkcbC4uPkC6g4W+x1p4GxYhnWTpHFocKCB9g09j3jn5G+levcO+HuWsj0AhwejBqHD9bVy7yyefqHcLBa1Ch7sZ4p7KvJNLW8CKulwXDoYG4NLHWxQwMDQ1jLteQB2Nc4+ZcBV1PZjrdS+sdbTQ1lJNSVEYkhmjdHIw8nNcLEehfPLjfw4nyZnKvwfS409zLSSEW6SF1y0+XqPeFTdCM1h4Hg8PZob/Jd8+x2pxT8F8tM7aZzz3l0jnf1XA2F70kA6+jbf0L6J8KqUUfDXLdOG6dGF05I7zG0n+aiC5h7GmJA6kRRpK1ACIo0CgDzFBBBAz588V/9qObPnus/Hes0voVV5GyVV1U1XV5Py9UVEz3SSyy4bC58j3G5c4ltySTckpv9H2QvkRlr7Kg9VAj521X98UcMZJuV9Dzw8yATc5GywT80weqjHD3II5ZHyz9lQeqqvkTR89wClt2NwTdfQX9H2QvkRln7Kg9VH+j7IXyIy19lQeqpGcYcOOJGPZOr45KSqkMII1MLjYhdf8ADri5lPiLgD8DzDDSzMqY+jnpahocyQHuKsP0fZC+RGWvsqD1U9SZJyZSSCSkyjgFO8cnRYdC0jzhqxnjW65FJ+x4Lx39jFUUnhGZOGWvEMPJ1y4UXa5oQdz0R5vbz2PjdmpcvyxyRSOjlY5j2mzmuFiD2EL6dUrnUrAylJgYOTYzpA9CocWyblDF6+SvxbKuBYhWSm8lRVYfFLI/yuc0kq8U21zE4o+cKC+in6O+H/yFyx9kweqh+jvh/wDIXLH2TB6q2smj58UeKV9LG2Onn6NrRpbZrbgatVr2vbVZ3lF1azZnx2sc8y177SSmYtaABqve9rf9brvL9HfD/wCQuWPsmD1UY4e5BHLI+WR/7VB6qVjSOHY8x4zVOeyornaJI3scGtADg83dfbe5sq+LGcVM7pTXSF/T9PqsAekALQ7Yc7Od6Su9G5ByK03GSstjyYXD6qIcP8hjlknLQ/8AaoPVSQHD0GY8bDhI7Epi7WJLm1y4EkHlvuSfKrHKsmacYxiDBsuwVldWzuHR01PDqOxLr2A2AuTfYC912l7gci/IvLn2XD6qtMv4Lg2XnyvwDCaDCHSi0hoaZkBf5dAF0mBkeCfsdKfCnxZhz/JHiGKSfrPa9hDoIXHc6z8N3k8XnzXREbGRRtjjY1jGizWtFgB1ALz72xxD49VfWu/ND2xxD49VfWu/NTRR6GCjXnXthX/Hqn6135o/bHEPj1V9a7800I9EXmXsheHsed8pOmpIS7F6AOkpdPORvwo/PzHeO8qT7Y4h8eqvrnfmh7Y4h8eqvrXfmhq0BwzhFDI/MBwaIEzGqEQa7nd5BA+9fSWhgjo6OGkhbpjhjbGwdjWiwXkAyzlsYm7FBl/CRXvkErqoUcfSl4Nw4vtfUDve91oPbHEPj1V9c781MVTGeilEvO/bHEPj1V9c780PbHEPj1V9c781YHol0R5Lzz2xxD49VfWu/ND2xxD49VfWu/NAiKggggZ/9k=%0a%0a%0a%0a%0a%20%0a%0a%0a"/>
          <p:cNvSpPr>
            <a:spLocks noChangeAspect="1" noChangeArrowheads="1"/>
          </p:cNvSpPr>
          <p:nvPr/>
        </p:nvSpPr>
        <p:spPr bwMode="auto">
          <a:xfrm>
            <a:off x="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3974" name="Picture 6" descr="http://pneumareview.com/wp-content/uploads/2013/12/LongJourneyHome-cover1-130x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191000"/>
            <a:ext cx="2113280" cy="2438400"/>
          </a:xfrm>
          <a:prstGeom prst="rect">
            <a:avLst/>
          </a:prstGeom>
          <a:noFill/>
        </p:spPr>
      </p:pic>
      <p:pic>
        <p:nvPicPr>
          <p:cNvPr id="83976" name="Picture 8" descr="http://ecx.images-amazon.com/images/I/41C30GWD9JL._SY344_BO1,204,203,200_.jpg"/>
          <p:cNvPicPr>
            <a:picLocks noChangeAspect="1" noChangeArrowheads="1"/>
          </p:cNvPicPr>
          <p:nvPr/>
        </p:nvPicPr>
        <p:blipFill>
          <a:blip r:embed="rId3" cstate="print"/>
          <a:srcRect t="7514" b="6936"/>
          <a:stretch>
            <a:fillRect/>
          </a:stretch>
        </p:blipFill>
        <p:spPr bwMode="auto">
          <a:xfrm>
            <a:off x="2438400" y="3886200"/>
            <a:ext cx="2200275" cy="2819400"/>
          </a:xfrm>
          <a:prstGeom prst="rect">
            <a:avLst/>
          </a:prstGeom>
          <a:noFill/>
        </p:spPr>
      </p:pic>
      <p:pic>
        <p:nvPicPr>
          <p:cNvPr id="83978" name="Picture 10" descr="http://ecx.images-amazon.com/images/I/41%2B7PJvVYnL._SY344_BO1,204,203,200_.jpg"/>
          <p:cNvPicPr>
            <a:picLocks noChangeAspect="1" noChangeArrowheads="1"/>
          </p:cNvPicPr>
          <p:nvPr/>
        </p:nvPicPr>
        <p:blipFill>
          <a:blip r:embed="rId4" cstate="print"/>
          <a:srcRect t="5087"/>
          <a:stretch>
            <a:fillRect/>
          </a:stretch>
        </p:blipFill>
        <p:spPr bwMode="auto">
          <a:xfrm>
            <a:off x="4724400" y="4014356"/>
            <a:ext cx="1905000" cy="2843644"/>
          </a:xfrm>
          <a:prstGeom prst="rect">
            <a:avLst/>
          </a:prstGeom>
          <a:noFill/>
        </p:spPr>
      </p:pic>
      <p:pic>
        <p:nvPicPr>
          <p:cNvPr id="83980" name="Picture 12" descr="http://cdn.shopify.com/s/files/1/0106/7502/products/Ridof.jpg?v=134928863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3956050"/>
            <a:ext cx="1966611" cy="2901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2286000"/>
            <a:ext cx="8763000" cy="3657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hlinkClick r:id="rId2"/>
              </a:rPr>
              <a:t>www.dianelangberg.com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www.globaltraumarecovery.org</a:t>
            </a:r>
            <a:endParaRPr lang="en-US" dirty="0" smtClean="0"/>
          </a:p>
          <a:p>
            <a:pPr lvl="1"/>
            <a:r>
              <a:rPr lang="en-US" dirty="0" smtClean="0"/>
              <a:t>Free videos by Diane Langberg on abuse, trauma, and narcissistic systems and leaders</a:t>
            </a:r>
          </a:p>
          <a:p>
            <a:r>
              <a:rPr lang="en-US" dirty="0" smtClean="0">
                <a:hlinkClick r:id="rId4"/>
              </a:rPr>
              <a:t>www.netgrace.org</a:t>
            </a:r>
            <a:r>
              <a:rPr lang="en-US" dirty="0" smtClean="0"/>
              <a:t> </a:t>
            </a:r>
          </a:p>
          <a:p>
            <a:r>
              <a:rPr lang="en-US" dirty="0" smtClean="0">
                <a:hlinkClick r:id="rId5"/>
              </a:rPr>
              <a:t>http://cryingoutforjustice.com/contact-about-us/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See the sermon series on domestic abuse and violence by Rev. Jeff </a:t>
            </a:r>
            <a:r>
              <a:rPr lang="en-US" dirty="0" err="1" smtClean="0"/>
              <a:t>Crippen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219200"/>
            <a:ext cx="8763000" cy="990600"/>
          </a:xfrm>
        </p:spPr>
        <p:txBody>
          <a:bodyPr/>
          <a:lstStyle/>
          <a:p>
            <a:r>
              <a:rPr lang="en-US" dirty="0" smtClean="0"/>
              <a:t>Web resources: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990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Contact: pmonroe@biblical.edu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7105" name="Picture 1" descr="I:\Global Trauma Recovery Institute\Web and Design Documents\GTRI Video Image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219200"/>
            <a:ext cx="3509963" cy="2209759"/>
          </a:xfrm>
          <a:prstGeom prst="rect">
            <a:avLst/>
          </a:prstGeom>
          <a:noFill/>
        </p:spPr>
      </p:pic>
      <p:pic>
        <p:nvPicPr>
          <p:cNvPr id="47106" name="Picture 2" descr="I:\Global Trauma Recovery Institute\Web and Design Documents\Trauma and Trafficking.jpg"/>
          <p:cNvPicPr>
            <a:picLocks noChangeAspect="1" noChangeArrowheads="1"/>
          </p:cNvPicPr>
          <p:nvPr/>
        </p:nvPicPr>
        <p:blipFill>
          <a:blip r:embed="rId3" cstate="print"/>
          <a:srcRect l="15333" r="15333"/>
          <a:stretch>
            <a:fillRect/>
          </a:stretch>
        </p:blipFill>
        <p:spPr bwMode="auto">
          <a:xfrm>
            <a:off x="6629400" y="3657600"/>
            <a:ext cx="1769872" cy="2552700"/>
          </a:xfrm>
          <a:prstGeom prst="rect">
            <a:avLst/>
          </a:prstGeom>
          <a:noFill/>
        </p:spPr>
      </p:pic>
      <p:pic>
        <p:nvPicPr>
          <p:cNvPr id="47107" name="Picture 3" descr="I:\Global Trauma Recovery Institute\Web and Design Documents\Abuse in the Churc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657600"/>
            <a:ext cx="1859280" cy="2614613"/>
          </a:xfrm>
          <a:prstGeom prst="rect">
            <a:avLst/>
          </a:prstGeom>
          <a:noFill/>
        </p:spPr>
      </p:pic>
      <p:pic>
        <p:nvPicPr>
          <p:cNvPr id="7" name="Picture 6"/>
          <p:cNvPicPr/>
          <p:nvPr/>
        </p:nvPicPr>
        <p:blipFill>
          <a:blip r:embed="rId5" cstate="print"/>
          <a:srcRect l="11241" t="13571" r="56539" b="5357"/>
          <a:stretch>
            <a:fillRect/>
          </a:stretch>
        </p:blipFill>
        <p:spPr bwMode="auto">
          <a:xfrm>
            <a:off x="533400" y="1143000"/>
            <a:ext cx="3810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4" descr="Q:\Marketing\Logos\Counseling\bts-counseling-vertical-red-599px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52600" y="4419600"/>
            <a:ext cx="1862137" cy="19398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0"/>
            <a:ext cx="8763000" cy="990600"/>
          </a:xfrm>
        </p:spPr>
        <p:txBody>
          <a:bodyPr/>
          <a:lstStyle/>
          <a:p>
            <a:r>
              <a:rPr lang="en-US" dirty="0" smtClean="0">
                <a:solidFill>
                  <a:srgbClr val="BA0003"/>
                </a:solidFill>
              </a:rPr>
              <a:t>www.wisecounsel.wordpress.com</a:t>
            </a:r>
            <a:endParaRPr lang="en-US" dirty="0">
              <a:solidFill>
                <a:srgbClr val="BA0003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0768" t="13714" r="56139" b="7048"/>
          <a:stretch>
            <a:fillRect/>
          </a:stretch>
        </p:blipFill>
        <p:spPr bwMode="auto">
          <a:xfrm>
            <a:off x="2133600" y="914400"/>
            <a:ext cx="7010400" cy="578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3"/>
          <p:cNvSpPr txBox="1">
            <a:spLocks/>
          </p:cNvSpPr>
          <p:nvPr/>
        </p:nvSpPr>
        <p:spPr bwMode="auto">
          <a:xfrm>
            <a:off x="0" y="1676400"/>
            <a:ext cx="2667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Want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More?</a:t>
            </a:r>
            <a:r>
              <a:rPr kumimoji="0" lang="en-US" sz="3600" b="0" i="0" u="none" strike="noStrike" kern="0" cap="none" spc="0" normalizeH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9906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www.globaltraumarecovery.org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1556" t="13714" r="56927" b="16952"/>
          <a:stretch>
            <a:fillRect/>
          </a:stretch>
        </p:blipFill>
        <p:spPr bwMode="auto">
          <a:xfrm>
            <a:off x="1676400" y="990600"/>
            <a:ext cx="7234813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ust design template">
  <a:themeElements>
    <a:clrScheme name="Default Design 1">
      <a:dk1>
        <a:srgbClr val="000000"/>
      </a:dk1>
      <a:lt1>
        <a:srgbClr val="EFE8B5"/>
      </a:lt1>
      <a:dk2>
        <a:srgbClr val="000000"/>
      </a:dk2>
      <a:lt2>
        <a:srgbClr val="777777"/>
      </a:lt2>
      <a:accent1>
        <a:srgbClr val="E6E5CA"/>
      </a:accent1>
      <a:accent2>
        <a:srgbClr val="C6BA44"/>
      </a:accent2>
      <a:accent3>
        <a:srgbClr val="F6F2D7"/>
      </a:accent3>
      <a:accent4>
        <a:srgbClr val="000000"/>
      </a:accent4>
      <a:accent5>
        <a:srgbClr val="F0F0E1"/>
      </a:accent5>
      <a:accent6>
        <a:srgbClr val="B3A83D"/>
      </a:accent6>
      <a:hlink>
        <a:srgbClr val="CC4630"/>
      </a:hlink>
      <a:folHlink>
        <a:srgbClr val="FF9900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EFE8B5"/>
        </a:lt1>
        <a:dk2>
          <a:srgbClr val="000000"/>
        </a:dk2>
        <a:lt2>
          <a:srgbClr val="777777"/>
        </a:lt2>
        <a:accent1>
          <a:srgbClr val="E6E5CA"/>
        </a:accent1>
        <a:accent2>
          <a:srgbClr val="C6BA44"/>
        </a:accent2>
        <a:accent3>
          <a:srgbClr val="F6F2D7"/>
        </a:accent3>
        <a:accent4>
          <a:srgbClr val="000000"/>
        </a:accent4>
        <a:accent5>
          <a:srgbClr val="F0F0E1"/>
        </a:accent5>
        <a:accent6>
          <a:srgbClr val="B3A83D"/>
        </a:accent6>
        <a:hlink>
          <a:srgbClr val="CC463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666633"/>
        </a:dk1>
        <a:lt1>
          <a:srgbClr val="FFFFFF"/>
        </a:lt1>
        <a:dk2>
          <a:srgbClr val="000000"/>
        </a:dk2>
        <a:lt2>
          <a:srgbClr val="808080"/>
        </a:lt2>
        <a:accent1>
          <a:srgbClr val="DDE5B9"/>
        </a:accent1>
        <a:accent2>
          <a:srgbClr val="333399"/>
        </a:accent2>
        <a:accent3>
          <a:srgbClr val="FFFFFF"/>
        </a:accent3>
        <a:accent4>
          <a:srgbClr val="56562A"/>
        </a:accent4>
        <a:accent5>
          <a:srgbClr val="EBF0D9"/>
        </a:accent5>
        <a:accent6>
          <a:srgbClr val="2D2D8A"/>
        </a:accent6>
        <a:hlink>
          <a:srgbClr val="8F9212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4A4925"/>
        </a:dk1>
        <a:lt1>
          <a:srgbClr val="53554B"/>
        </a:lt1>
        <a:dk2>
          <a:srgbClr val="D1D1CB"/>
        </a:dk2>
        <a:lt2>
          <a:srgbClr val="655F21"/>
        </a:lt2>
        <a:accent1>
          <a:srgbClr val="909082"/>
        </a:accent1>
        <a:accent2>
          <a:srgbClr val="809EA8"/>
        </a:accent2>
        <a:accent3>
          <a:srgbClr val="B3B4B1"/>
        </a:accent3>
        <a:accent4>
          <a:srgbClr val="3E3D1E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3F7DD"/>
        </a:lt1>
        <a:dk2>
          <a:srgbClr val="000000"/>
        </a:dk2>
        <a:lt2>
          <a:srgbClr val="969696"/>
        </a:lt2>
        <a:accent1>
          <a:srgbClr val="F1E3A7"/>
        </a:accent1>
        <a:accent2>
          <a:srgbClr val="B0BB47"/>
        </a:accent2>
        <a:accent3>
          <a:srgbClr val="F8FAEB"/>
        </a:accent3>
        <a:accent4>
          <a:srgbClr val="000000"/>
        </a:accent4>
        <a:accent5>
          <a:srgbClr val="F7EFD0"/>
        </a:accent5>
        <a:accent6>
          <a:srgbClr val="9FA93F"/>
        </a:accent6>
        <a:hlink>
          <a:srgbClr val="0094CC"/>
        </a:hlink>
        <a:folHlink>
          <a:srgbClr val="83921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DEC970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ECE1BB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484600"/>
        </a:dk1>
        <a:lt1>
          <a:srgbClr val="C5AE6D"/>
        </a:lt1>
        <a:dk2>
          <a:srgbClr val="DFC08D"/>
        </a:dk2>
        <a:lt2>
          <a:srgbClr val="2D2015"/>
        </a:lt2>
        <a:accent1>
          <a:srgbClr val="A1A075"/>
        </a:accent1>
        <a:accent2>
          <a:srgbClr val="8F5F2F"/>
        </a:accent2>
        <a:accent3>
          <a:srgbClr val="DFD3BA"/>
        </a:accent3>
        <a:accent4>
          <a:srgbClr val="3C3A00"/>
        </a:accent4>
        <a:accent5>
          <a:srgbClr val="CDCDBD"/>
        </a:accent5>
        <a:accent6>
          <a:srgbClr val="81552A"/>
        </a:accent6>
        <a:hlink>
          <a:srgbClr val="F0D300"/>
        </a:hlink>
        <a:folHlink>
          <a:srgbClr val="42423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C3CD85"/>
        </a:dk1>
        <a:lt1>
          <a:srgbClr val="DCCD5E"/>
        </a:lt1>
        <a:dk2>
          <a:srgbClr val="800000"/>
        </a:dk2>
        <a:lt2>
          <a:srgbClr val="777777"/>
        </a:lt2>
        <a:accent1>
          <a:srgbClr val="E6E5CA"/>
        </a:accent1>
        <a:accent2>
          <a:srgbClr val="C6BA44"/>
        </a:accent2>
        <a:accent3>
          <a:srgbClr val="EBE3B6"/>
        </a:accent3>
        <a:accent4>
          <a:srgbClr val="A6AF71"/>
        </a:accent4>
        <a:accent5>
          <a:srgbClr val="F0F0E1"/>
        </a:accent5>
        <a:accent6>
          <a:srgbClr val="B3A83D"/>
        </a:accent6>
        <a:hlink>
          <a:srgbClr val="CC463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C0BE7C"/>
        </a:dk1>
        <a:lt1>
          <a:srgbClr val="39381D"/>
        </a:lt1>
        <a:dk2>
          <a:srgbClr val="333300"/>
        </a:dk2>
        <a:lt2>
          <a:srgbClr val="663300"/>
        </a:lt2>
        <a:accent1>
          <a:srgbClr val="ADAC75"/>
        </a:accent1>
        <a:accent2>
          <a:srgbClr val="468A4B"/>
        </a:accent2>
        <a:accent3>
          <a:srgbClr val="ADADAA"/>
        </a:accent3>
        <a:accent4>
          <a:srgbClr val="2F2E17"/>
        </a:accent4>
        <a:accent5>
          <a:srgbClr val="D3D2BD"/>
        </a:accent5>
        <a:accent6>
          <a:srgbClr val="3F7D43"/>
        </a:accent6>
        <a:hlink>
          <a:srgbClr val="E8EFC9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003366"/>
        </a:dk1>
        <a:lt1>
          <a:srgbClr val="808000"/>
        </a:lt1>
        <a:dk2>
          <a:srgbClr val="336600"/>
        </a:dk2>
        <a:lt2>
          <a:srgbClr val="6A5814"/>
        </a:lt2>
        <a:accent1>
          <a:srgbClr val="CCC692"/>
        </a:accent1>
        <a:accent2>
          <a:srgbClr val="949B01"/>
        </a:accent2>
        <a:accent3>
          <a:srgbClr val="ADB8AA"/>
        </a:accent3>
        <a:accent4>
          <a:srgbClr val="6C6C00"/>
        </a:accent4>
        <a:accent5>
          <a:srgbClr val="E2DFC7"/>
        </a:accent5>
        <a:accent6>
          <a:srgbClr val="868C01"/>
        </a:accent6>
        <a:hlink>
          <a:srgbClr val="E5F0B8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33333"/>
        </a:dk1>
        <a:lt1>
          <a:srgbClr val="DBCCBD"/>
        </a:lt1>
        <a:dk2>
          <a:srgbClr val="800000"/>
        </a:dk2>
        <a:lt2>
          <a:srgbClr val="3E3E5C"/>
        </a:lt2>
        <a:accent1>
          <a:srgbClr val="B7997B"/>
        </a:accent1>
        <a:accent2>
          <a:srgbClr val="6666FF"/>
        </a:accent2>
        <a:accent3>
          <a:srgbClr val="EAE2DB"/>
        </a:accent3>
        <a:accent4>
          <a:srgbClr val="2A2A2A"/>
        </a:accent4>
        <a:accent5>
          <a:srgbClr val="D8CABF"/>
        </a:accent5>
        <a:accent6>
          <a:srgbClr val="5C5CE7"/>
        </a:accent6>
        <a:hlink>
          <a:srgbClr val="B5B575"/>
        </a:hlink>
        <a:folHlink>
          <a:srgbClr val="FFEE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003366"/>
        </a:dk1>
        <a:lt1>
          <a:srgbClr val="565400"/>
        </a:lt1>
        <a:dk2>
          <a:srgbClr val="993300"/>
        </a:dk2>
        <a:lt2>
          <a:srgbClr val="414C24"/>
        </a:lt2>
        <a:accent1>
          <a:srgbClr val="CCC692"/>
        </a:accent1>
        <a:accent2>
          <a:srgbClr val="949B01"/>
        </a:accent2>
        <a:accent3>
          <a:srgbClr val="CAADAA"/>
        </a:accent3>
        <a:accent4>
          <a:srgbClr val="484600"/>
        </a:accent4>
        <a:accent5>
          <a:srgbClr val="E2DFC7"/>
        </a:accent5>
        <a:accent6>
          <a:srgbClr val="868C01"/>
        </a:accent6>
        <a:hlink>
          <a:srgbClr val="E5F0B8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Trust design template</Template>
  <TotalTime>1206</TotalTime>
  <Words>1342</Words>
  <Application>Microsoft Office PowerPoint</Application>
  <PresentationFormat>On-screen Show (4:3)</PresentationFormat>
  <Paragraphs>287</Paragraphs>
  <Slides>49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Trust design template</vt:lpstr>
      <vt:lpstr>Making the Christian Community A Safe Place For Victims of Abuse  </vt:lpstr>
      <vt:lpstr>Objectives</vt:lpstr>
      <vt:lpstr>The redemption image</vt:lpstr>
      <vt:lpstr>Gospel in action? </vt:lpstr>
      <vt:lpstr>Survivor Experiences</vt:lpstr>
      <vt:lpstr>Factors impacting trauma reaction</vt:lpstr>
      <vt:lpstr>Experiences as a child</vt:lpstr>
      <vt:lpstr>As an adult: TORN!</vt:lpstr>
      <vt:lpstr>As an adult: TORN!</vt:lpstr>
      <vt:lpstr>Slide 10</vt:lpstr>
      <vt:lpstr>Is it all in my head? </vt:lpstr>
      <vt:lpstr>The church as Threat?</vt:lpstr>
      <vt:lpstr>Question: </vt:lpstr>
      <vt:lpstr>Normal expectations in church? </vt:lpstr>
      <vt:lpstr>When the church hurts victims</vt:lpstr>
      <vt:lpstr>Agents of Healing in the church</vt:lpstr>
      <vt:lpstr>Leaders: Set the atmosphere</vt:lpstr>
      <vt:lpstr>Normalize brokenness</vt:lpstr>
      <vt:lpstr>Teach and sing laments</vt:lpstr>
      <vt:lpstr>Benefit of laments?</vt:lpstr>
      <vt:lpstr>Elie Wiesel on lament</vt:lpstr>
      <vt:lpstr>We have a God who understands</vt:lpstr>
      <vt:lpstr>Highlight  true repentance</vt:lpstr>
      <vt:lpstr>Develop policies</vt:lpstr>
      <vt:lpstr>Train up lay leaders</vt:lpstr>
      <vt:lpstr>Not a counselor? You can help!</vt:lpstr>
      <vt:lpstr>Listen and acknowledge</vt:lpstr>
      <vt:lpstr>Listen and acknowledge</vt:lpstr>
      <vt:lpstr>Counselor 101 skills</vt:lpstr>
      <vt:lpstr>Listening means</vt:lpstr>
      <vt:lpstr>Encourage good story telling</vt:lpstr>
      <vt:lpstr>Pay attention to spiritual struggles</vt:lpstr>
      <vt:lpstr>Faith and pathology?</vt:lpstr>
      <vt:lpstr>2. When you do speak</vt:lpstr>
      <vt:lpstr>3. Promote safety</vt:lpstr>
      <vt:lpstr>Remember!</vt:lpstr>
      <vt:lpstr>4. Understand their treatments</vt:lpstr>
      <vt:lpstr>Understand mindfulness</vt:lpstr>
      <vt:lpstr>What might it look like?</vt:lpstr>
      <vt:lpstr>5. Recognize dangers</vt:lpstr>
      <vt:lpstr>Watch out: vicarious trauma</vt:lpstr>
      <vt:lpstr>There IS healing!</vt:lpstr>
      <vt:lpstr>2 Trajectories</vt:lpstr>
      <vt:lpstr>Let your church be known for:</vt:lpstr>
      <vt:lpstr>Book resources:</vt:lpstr>
      <vt:lpstr>Web resources:</vt:lpstr>
      <vt:lpstr>Contact: pmonroe@biblical.edu </vt:lpstr>
      <vt:lpstr>www.wisecounsel.wordpress.com</vt:lpstr>
      <vt:lpstr>www.globaltraumarecovery.org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the Church A Safe Place For Victims of Trauma</dc:title>
  <dc:creator>Phil Monroe</dc:creator>
  <cp:lastModifiedBy>Phil Monroe</cp:lastModifiedBy>
  <cp:revision>103</cp:revision>
  <cp:lastPrinted>1601-01-01T00:00:00Z</cp:lastPrinted>
  <dcterms:created xsi:type="dcterms:W3CDTF">2014-10-24T15:44:46Z</dcterms:created>
  <dcterms:modified xsi:type="dcterms:W3CDTF">2015-03-20T23:24:25Z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TC010721151033</vt:lpwstr>
  </property>
</Properties>
</file>