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 id="2147483739" r:id="rId2"/>
  </p:sldMasterIdLst>
  <p:notesMasterIdLst>
    <p:notesMasterId r:id="rId37"/>
  </p:notesMasterIdLst>
  <p:handoutMasterIdLst>
    <p:handoutMasterId r:id="rId38"/>
  </p:handoutMasterIdLst>
  <p:sldIdLst>
    <p:sldId id="335" r:id="rId3"/>
    <p:sldId id="385" r:id="rId4"/>
    <p:sldId id="370" r:id="rId5"/>
    <p:sldId id="361" r:id="rId6"/>
    <p:sldId id="386" r:id="rId7"/>
    <p:sldId id="390" r:id="rId8"/>
    <p:sldId id="391" r:id="rId9"/>
    <p:sldId id="412" r:id="rId10"/>
    <p:sldId id="328" r:id="rId11"/>
    <p:sldId id="329" r:id="rId12"/>
    <p:sldId id="373" r:id="rId13"/>
    <p:sldId id="383" r:id="rId14"/>
    <p:sldId id="387" r:id="rId15"/>
    <p:sldId id="345" r:id="rId16"/>
    <p:sldId id="398" r:id="rId17"/>
    <p:sldId id="392" r:id="rId18"/>
    <p:sldId id="393" r:id="rId19"/>
    <p:sldId id="394" r:id="rId20"/>
    <p:sldId id="395" r:id="rId21"/>
    <p:sldId id="396" r:id="rId22"/>
    <p:sldId id="397" r:id="rId23"/>
    <p:sldId id="399" r:id="rId24"/>
    <p:sldId id="400" r:id="rId25"/>
    <p:sldId id="402" r:id="rId26"/>
    <p:sldId id="401" r:id="rId27"/>
    <p:sldId id="403" r:id="rId28"/>
    <p:sldId id="404" r:id="rId29"/>
    <p:sldId id="406" r:id="rId30"/>
    <p:sldId id="405" r:id="rId31"/>
    <p:sldId id="407" r:id="rId32"/>
    <p:sldId id="408" r:id="rId33"/>
    <p:sldId id="410" r:id="rId34"/>
    <p:sldId id="409" r:id="rId35"/>
    <p:sldId id="41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E9B4"/>
    <a:srgbClr val="2C978F"/>
    <a:srgbClr val="42B8A7"/>
    <a:srgbClr val="2EA3AF"/>
    <a:srgbClr val="588D7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92" autoAdjust="0"/>
    <p:restoredTop sz="89667" autoAdjust="0"/>
  </p:normalViewPr>
  <p:slideViewPr>
    <p:cSldViewPr>
      <p:cViewPr>
        <p:scale>
          <a:sx n="60" d="100"/>
          <a:sy n="60" d="100"/>
        </p:scale>
        <p:origin x="-1422" y="-1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5" d="100"/>
        <a:sy n="85" d="100"/>
      </p:scale>
      <p:origin x="0" y="0"/>
    </p:cViewPr>
  </p:sorterViewPr>
  <p:notesViewPr>
    <p:cSldViewPr snapToGrid="0" snapToObjects="1">
      <p:cViewPr varScale="1">
        <p:scale>
          <a:sx n="81" d="100"/>
          <a:sy n="81" d="100"/>
        </p:scale>
        <p:origin x="-3080" y="-1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lang val="en-US"/>
  <c:style val="5"/>
  <c:chart>
    <c:title>
      <c:tx>
        <c:rich>
          <a:bodyPr/>
          <a:lstStyle/>
          <a:p>
            <a:pPr>
              <a:defRPr/>
            </a:pPr>
            <a:r>
              <a:rPr lang="en-US" dirty="0" smtClean="0"/>
              <a:t>PTSD-Checklist </a:t>
            </a:r>
            <a:r>
              <a:rPr lang="en-US" dirty="0"/>
              <a:t>Score</a:t>
            </a:r>
          </a:p>
        </c:rich>
      </c:tx>
      <c:layout>
        <c:manualLayout>
          <c:xMode val="edge"/>
          <c:yMode val="edge"/>
          <c:x val="0.31727370206772904"/>
          <c:y val="2.1527741057523406E-2"/>
        </c:manualLayout>
      </c:layout>
    </c:title>
    <c:plotArea>
      <c:layout>
        <c:manualLayout>
          <c:layoutTarget val="inner"/>
          <c:xMode val="edge"/>
          <c:yMode val="edge"/>
          <c:x val="0.147278164748637"/>
          <c:y val="0.17830736001749906"/>
          <c:w val="0.81746542499495289"/>
          <c:h val="0.66656824146981708"/>
        </c:manualLayout>
      </c:layout>
      <c:barChart>
        <c:barDir val="col"/>
        <c:grouping val="clustered"/>
        <c:ser>
          <c:idx val="0"/>
          <c:order val="0"/>
          <c:tx>
            <c:strRef>
              <c:f>Sheet1!$B$1</c:f>
              <c:strCache>
                <c:ptCount val="1"/>
                <c:pt idx="0">
                  <c:v>Avg. PTSD-Checklist Score</c:v>
                </c:pt>
              </c:strCache>
            </c:strRef>
          </c:tx>
          <c:spPr>
            <a:solidFill>
              <a:schemeClr val="tx1"/>
            </a:solidFill>
          </c:spPr>
          <c:dPt>
            <c:idx val="1"/>
            <c:spPr>
              <a:solidFill>
                <a:schemeClr val="accent1"/>
              </a:solidFill>
            </c:spPr>
          </c:dPt>
          <c:cat>
            <c:strRef>
              <c:f>Sheet1!$A$2:$A$3</c:f>
              <c:strCache>
                <c:ptCount val="2"/>
                <c:pt idx="0">
                  <c:v>Pre-Group</c:v>
                </c:pt>
                <c:pt idx="1">
                  <c:v>Post-Group</c:v>
                </c:pt>
              </c:strCache>
            </c:strRef>
          </c:cat>
          <c:val>
            <c:numRef>
              <c:f>Sheet1!$B$2:$B$3</c:f>
              <c:numCache>
                <c:formatCode>General</c:formatCode>
                <c:ptCount val="2"/>
                <c:pt idx="0">
                  <c:v>46</c:v>
                </c:pt>
                <c:pt idx="1">
                  <c:v>28.3</c:v>
                </c:pt>
              </c:numCache>
            </c:numRef>
          </c:val>
        </c:ser>
        <c:dLbls/>
        <c:axId val="119710464"/>
        <c:axId val="119712384"/>
      </c:barChart>
      <c:catAx>
        <c:axId val="119710464"/>
        <c:scaling>
          <c:orientation val="minMax"/>
        </c:scaling>
        <c:axPos val="b"/>
        <c:tickLblPos val="nextTo"/>
        <c:crossAx val="119712384"/>
        <c:crosses val="autoZero"/>
        <c:auto val="1"/>
        <c:lblAlgn val="ctr"/>
        <c:lblOffset val="100"/>
      </c:catAx>
      <c:valAx>
        <c:axId val="119712384"/>
        <c:scaling>
          <c:orientation val="minMax"/>
        </c:scaling>
        <c:axPos val="l"/>
        <c:majorGridlines/>
        <c:numFmt formatCode="General" sourceLinked="1"/>
        <c:tickLblPos val="nextTo"/>
        <c:crossAx val="119710464"/>
        <c:crosses val="autoZero"/>
        <c:crossBetween val="between"/>
      </c:valAx>
    </c:plotArea>
    <c:plotVisOnly val="1"/>
    <c:dispBlanksAs val="gap"/>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style val="5"/>
  <c:chart>
    <c:title>
      <c:tx>
        <c:rich>
          <a:bodyPr/>
          <a:lstStyle/>
          <a:p>
            <a:pPr>
              <a:defRPr/>
            </a:pPr>
            <a:r>
              <a:rPr lang="en-US" baseline="0" dirty="0" smtClean="0"/>
              <a:t>PTSD Clinical Symptoms</a:t>
            </a:r>
            <a:endParaRPr lang="en-US" dirty="0"/>
          </a:p>
        </c:rich>
      </c:tx>
      <c:layout>
        <c:manualLayout>
          <c:xMode val="edge"/>
          <c:yMode val="edge"/>
          <c:x val="0.28959168078673697"/>
          <c:y val="8.9882147084555629E-4"/>
        </c:manualLayout>
      </c:layout>
    </c:title>
    <c:plotArea>
      <c:layout>
        <c:manualLayout>
          <c:layoutTarget val="inner"/>
          <c:xMode val="edge"/>
          <c:yMode val="edge"/>
          <c:x val="0.15416370747774202"/>
          <c:y val="0.18525180446194303"/>
          <c:w val="0.81746542499495289"/>
          <c:h val="0.64920713035870814"/>
        </c:manualLayout>
      </c:layout>
      <c:barChart>
        <c:barDir val="col"/>
        <c:grouping val="clustered"/>
        <c:ser>
          <c:idx val="0"/>
          <c:order val="0"/>
          <c:tx>
            <c:strRef>
              <c:f>Sheet1!$B$1</c:f>
              <c:strCache>
                <c:ptCount val="1"/>
                <c:pt idx="0">
                  <c:v>Avg. PTSD-Checklist Score</c:v>
                </c:pt>
              </c:strCache>
            </c:strRef>
          </c:tx>
          <c:spPr>
            <a:solidFill>
              <a:srgbClr val="FF0000"/>
            </a:solidFill>
          </c:spPr>
          <c:dPt>
            <c:idx val="0"/>
            <c:spPr>
              <a:solidFill>
                <a:schemeClr val="tx1"/>
              </a:solidFill>
            </c:spPr>
          </c:dPt>
          <c:dPt>
            <c:idx val="1"/>
            <c:spPr>
              <a:solidFill>
                <a:schemeClr val="accent1"/>
              </a:solidFill>
            </c:spPr>
          </c:dPt>
          <c:cat>
            <c:strRef>
              <c:f>Sheet1!$A$2:$A$3</c:f>
              <c:strCache>
                <c:ptCount val="2"/>
                <c:pt idx="0">
                  <c:v>Pre-Group</c:v>
                </c:pt>
                <c:pt idx="1">
                  <c:v>Post-Group</c:v>
                </c:pt>
              </c:strCache>
            </c:strRef>
          </c:cat>
          <c:val>
            <c:numRef>
              <c:f>Sheet1!$B$2:$B$3</c:f>
              <c:numCache>
                <c:formatCode>General</c:formatCode>
                <c:ptCount val="2"/>
                <c:pt idx="0">
                  <c:v>7</c:v>
                </c:pt>
                <c:pt idx="1">
                  <c:v>2</c:v>
                </c:pt>
              </c:numCache>
            </c:numRef>
          </c:val>
        </c:ser>
        <c:dLbls/>
        <c:axId val="131586304"/>
        <c:axId val="131893120"/>
      </c:barChart>
      <c:catAx>
        <c:axId val="131586304"/>
        <c:scaling>
          <c:orientation val="minMax"/>
        </c:scaling>
        <c:axPos val="b"/>
        <c:tickLblPos val="nextTo"/>
        <c:crossAx val="131893120"/>
        <c:crosses val="autoZero"/>
        <c:auto val="1"/>
        <c:lblAlgn val="ctr"/>
        <c:lblOffset val="100"/>
      </c:catAx>
      <c:valAx>
        <c:axId val="131893120"/>
        <c:scaling>
          <c:orientation val="minMax"/>
        </c:scaling>
        <c:axPos val="l"/>
        <c:majorGridlines/>
        <c:numFmt formatCode="General" sourceLinked="1"/>
        <c:tickLblPos val="nextTo"/>
        <c:crossAx val="131586304"/>
        <c:crosses val="autoZero"/>
        <c:crossBetween val="between"/>
      </c:valAx>
    </c:plotArea>
    <c:plotVisOnly val="1"/>
    <c:dispBlanksAs val="gap"/>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936FC8-10D5-AE45-BE72-1F424C464896}" type="doc">
      <dgm:prSet loTypeId="urn:microsoft.com/office/officeart/2005/8/layout/cycle4#1" loCatId="" qsTypeId="urn:microsoft.com/office/officeart/2005/8/quickstyle/3D3" qsCatId="3D" csTypeId="urn:microsoft.com/office/officeart/2005/8/colors/colorful2" csCatId="colorful" phldr="1"/>
      <dgm:spPr/>
      <dgm:t>
        <a:bodyPr/>
        <a:lstStyle/>
        <a:p>
          <a:endParaRPr lang="en-US"/>
        </a:p>
      </dgm:t>
    </dgm:pt>
    <dgm:pt modelId="{37AFFBDB-0DA3-1744-9450-6684C53BFCF6}">
      <dgm:prSet custT="1"/>
      <dgm:spPr/>
      <dgm:t>
        <a:bodyPr lIns="91440" rIns="91440"/>
        <a:lstStyle/>
        <a:p>
          <a:pPr rtl="0"/>
          <a:r>
            <a:rPr lang="en-US" sz="2000" spc="0" dirty="0" smtClean="0"/>
            <a:t>EQUIPPING</a:t>
          </a:r>
          <a:endParaRPr lang="en-US" sz="2000" spc="0" dirty="0"/>
        </a:p>
      </dgm:t>
    </dgm:pt>
    <dgm:pt modelId="{B7909553-992D-D74A-B74D-EAE03973B178}" type="parTrans" cxnId="{EA64718E-8A00-6A42-8F7F-D00F6FF418B9}">
      <dgm:prSet/>
      <dgm:spPr/>
      <dgm:t>
        <a:bodyPr/>
        <a:lstStyle/>
        <a:p>
          <a:endParaRPr lang="en-US" sz="1800"/>
        </a:p>
      </dgm:t>
    </dgm:pt>
    <dgm:pt modelId="{A6CF1934-3DB0-A644-A8E5-33E8D951A83F}" type="sibTrans" cxnId="{EA64718E-8A00-6A42-8F7F-D00F6FF418B9}">
      <dgm:prSet/>
      <dgm:spPr/>
      <dgm:t>
        <a:bodyPr/>
        <a:lstStyle/>
        <a:p>
          <a:endParaRPr lang="en-US" sz="1800"/>
        </a:p>
      </dgm:t>
    </dgm:pt>
    <dgm:pt modelId="{A7BF22CD-57CC-2A4D-9ED8-FB08160D32DD}">
      <dgm:prSet custT="1"/>
      <dgm:spPr/>
      <dgm:t>
        <a:bodyPr lIns="91440" rIns="91440"/>
        <a:lstStyle/>
        <a:p>
          <a:pPr rtl="0"/>
          <a:r>
            <a:rPr lang="en-US" sz="2000" spc="0" dirty="0" smtClean="0"/>
            <a:t>HEALING</a:t>
          </a:r>
          <a:endParaRPr lang="en-US" sz="2000" spc="0" dirty="0"/>
        </a:p>
      </dgm:t>
    </dgm:pt>
    <dgm:pt modelId="{B15533DC-BE81-7846-8F17-40DEE7432EBC}" type="parTrans" cxnId="{28BFEE56-2DFB-CE4C-BA61-0E3AFD79387E}">
      <dgm:prSet/>
      <dgm:spPr/>
      <dgm:t>
        <a:bodyPr/>
        <a:lstStyle/>
        <a:p>
          <a:endParaRPr lang="en-US" sz="1800"/>
        </a:p>
      </dgm:t>
    </dgm:pt>
    <dgm:pt modelId="{75288971-C96D-9A47-9E86-7A846A4AB486}" type="sibTrans" cxnId="{28BFEE56-2DFB-CE4C-BA61-0E3AFD79387E}">
      <dgm:prSet/>
      <dgm:spPr/>
      <dgm:t>
        <a:bodyPr/>
        <a:lstStyle/>
        <a:p>
          <a:endParaRPr lang="en-US" sz="1800"/>
        </a:p>
      </dgm:t>
    </dgm:pt>
    <dgm:pt modelId="{4CEFE167-A950-CD44-98A0-051444FDF45B}">
      <dgm:prSet custT="1"/>
      <dgm:spPr/>
      <dgm:t>
        <a:bodyPr lIns="0" rIns="91440"/>
        <a:lstStyle/>
        <a:p>
          <a:pPr algn="l" rtl="0"/>
          <a:r>
            <a:rPr lang="en-US" sz="2000" spc="0" dirty="0" smtClean="0"/>
            <a:t>COMMUNITY OF PRACTICE</a:t>
          </a:r>
          <a:endParaRPr lang="en-US" sz="2000" spc="0" dirty="0"/>
        </a:p>
      </dgm:t>
    </dgm:pt>
    <dgm:pt modelId="{3F442DD0-4EAE-0B4A-97E0-AC8A30F6C2C5}" type="parTrans" cxnId="{24079576-A9D6-6A4E-B4AA-7138E79FB586}">
      <dgm:prSet/>
      <dgm:spPr/>
      <dgm:t>
        <a:bodyPr/>
        <a:lstStyle/>
        <a:p>
          <a:endParaRPr lang="en-US" sz="1800"/>
        </a:p>
      </dgm:t>
    </dgm:pt>
    <dgm:pt modelId="{E057DFB8-8095-0148-A41C-AA9837F7970A}" type="sibTrans" cxnId="{24079576-A9D6-6A4E-B4AA-7138E79FB586}">
      <dgm:prSet/>
      <dgm:spPr/>
      <dgm:t>
        <a:bodyPr/>
        <a:lstStyle/>
        <a:p>
          <a:endParaRPr lang="en-US" sz="1800"/>
        </a:p>
      </dgm:t>
    </dgm:pt>
    <dgm:pt modelId="{F2FB4C9A-7F6E-2140-A673-C5112FCE1334}">
      <dgm:prSet custT="1"/>
      <dgm:spPr/>
      <dgm:t>
        <a:bodyPr lIns="0" rIns="182880"/>
        <a:lstStyle/>
        <a:p>
          <a:pPr algn="l" rtl="0"/>
          <a:r>
            <a:rPr lang="en-US" sz="2000" spc="-150" dirty="0" smtClean="0"/>
            <a:t>CONVENING</a:t>
          </a:r>
          <a:endParaRPr lang="en-US" sz="2000" spc="-150" dirty="0"/>
        </a:p>
      </dgm:t>
    </dgm:pt>
    <dgm:pt modelId="{2D158EFE-1248-E144-8A22-5E7C42CD1204}" type="sibTrans" cxnId="{DB7AFBCA-BFB9-0340-A175-C3FD64331F79}">
      <dgm:prSet/>
      <dgm:spPr/>
      <dgm:t>
        <a:bodyPr/>
        <a:lstStyle/>
        <a:p>
          <a:endParaRPr lang="en-US" sz="1800"/>
        </a:p>
      </dgm:t>
    </dgm:pt>
    <dgm:pt modelId="{0F76163B-DCFB-FD43-8E9C-B038F229E6ED}" type="parTrans" cxnId="{DB7AFBCA-BFB9-0340-A175-C3FD64331F79}">
      <dgm:prSet/>
      <dgm:spPr/>
      <dgm:t>
        <a:bodyPr/>
        <a:lstStyle/>
        <a:p>
          <a:endParaRPr lang="en-US" sz="1800"/>
        </a:p>
      </dgm:t>
    </dgm:pt>
    <dgm:pt modelId="{42EEB6E0-95CA-9A47-8D23-116B5892F390}" type="pres">
      <dgm:prSet presAssocID="{F9936FC8-10D5-AE45-BE72-1F424C464896}" presName="cycleMatrixDiagram" presStyleCnt="0">
        <dgm:presLayoutVars>
          <dgm:chMax val="1"/>
          <dgm:dir/>
          <dgm:animLvl val="lvl"/>
          <dgm:resizeHandles val="exact"/>
        </dgm:presLayoutVars>
      </dgm:prSet>
      <dgm:spPr/>
      <dgm:t>
        <a:bodyPr/>
        <a:lstStyle/>
        <a:p>
          <a:endParaRPr lang="en-US"/>
        </a:p>
      </dgm:t>
    </dgm:pt>
    <dgm:pt modelId="{1BF2D749-FBC8-F44C-AEF8-29BB3F877D2F}" type="pres">
      <dgm:prSet presAssocID="{F9936FC8-10D5-AE45-BE72-1F424C464896}" presName="children" presStyleCnt="0"/>
      <dgm:spPr/>
      <dgm:t>
        <a:bodyPr/>
        <a:lstStyle/>
        <a:p>
          <a:endParaRPr lang="en-US"/>
        </a:p>
      </dgm:t>
    </dgm:pt>
    <dgm:pt modelId="{FD3264AF-7EC9-1742-83EC-5988D7399A2C}" type="pres">
      <dgm:prSet presAssocID="{F9936FC8-10D5-AE45-BE72-1F424C464896}" presName="childPlaceholder" presStyleCnt="0"/>
      <dgm:spPr/>
      <dgm:t>
        <a:bodyPr/>
        <a:lstStyle/>
        <a:p>
          <a:endParaRPr lang="en-US"/>
        </a:p>
      </dgm:t>
    </dgm:pt>
    <dgm:pt modelId="{89F7B960-B9D1-E94F-A500-FEDDC5D2B195}" type="pres">
      <dgm:prSet presAssocID="{F9936FC8-10D5-AE45-BE72-1F424C464896}" presName="circle" presStyleCnt="0"/>
      <dgm:spPr/>
      <dgm:t>
        <a:bodyPr/>
        <a:lstStyle/>
        <a:p>
          <a:endParaRPr lang="en-US"/>
        </a:p>
      </dgm:t>
    </dgm:pt>
    <dgm:pt modelId="{97E99BFE-3F0F-4644-AF17-39300B67C32F}" type="pres">
      <dgm:prSet presAssocID="{F9936FC8-10D5-AE45-BE72-1F424C464896}" presName="quadrant1" presStyleLbl="node1" presStyleIdx="0" presStyleCnt="4" custScaleX="103128">
        <dgm:presLayoutVars>
          <dgm:chMax val="1"/>
          <dgm:bulletEnabled val="1"/>
        </dgm:presLayoutVars>
      </dgm:prSet>
      <dgm:spPr/>
      <dgm:t>
        <a:bodyPr/>
        <a:lstStyle/>
        <a:p>
          <a:endParaRPr lang="en-US"/>
        </a:p>
      </dgm:t>
    </dgm:pt>
    <dgm:pt modelId="{2AE54F89-9F25-694B-A4E7-77BC65A89F3B}" type="pres">
      <dgm:prSet presAssocID="{F9936FC8-10D5-AE45-BE72-1F424C464896}" presName="quadrant2" presStyleLbl="node1" presStyleIdx="1" presStyleCnt="4">
        <dgm:presLayoutVars>
          <dgm:chMax val="1"/>
          <dgm:bulletEnabled val="1"/>
        </dgm:presLayoutVars>
      </dgm:prSet>
      <dgm:spPr/>
      <dgm:t>
        <a:bodyPr/>
        <a:lstStyle/>
        <a:p>
          <a:endParaRPr lang="en-US"/>
        </a:p>
      </dgm:t>
    </dgm:pt>
    <dgm:pt modelId="{03E4E7C4-9CD7-FE43-BC5D-3B19695BA874}" type="pres">
      <dgm:prSet presAssocID="{F9936FC8-10D5-AE45-BE72-1F424C464896}" presName="quadrant3" presStyleLbl="node1" presStyleIdx="2" presStyleCnt="4">
        <dgm:presLayoutVars>
          <dgm:chMax val="1"/>
          <dgm:bulletEnabled val="1"/>
        </dgm:presLayoutVars>
      </dgm:prSet>
      <dgm:spPr/>
      <dgm:t>
        <a:bodyPr/>
        <a:lstStyle/>
        <a:p>
          <a:endParaRPr lang="en-US"/>
        </a:p>
      </dgm:t>
    </dgm:pt>
    <dgm:pt modelId="{38608F18-E9C2-5B46-945A-2565456F66E7}" type="pres">
      <dgm:prSet presAssocID="{F9936FC8-10D5-AE45-BE72-1F424C464896}" presName="quadrant4" presStyleLbl="node1" presStyleIdx="3" presStyleCnt="4">
        <dgm:presLayoutVars>
          <dgm:chMax val="1"/>
          <dgm:bulletEnabled val="1"/>
        </dgm:presLayoutVars>
      </dgm:prSet>
      <dgm:spPr/>
      <dgm:t>
        <a:bodyPr/>
        <a:lstStyle/>
        <a:p>
          <a:endParaRPr lang="en-US"/>
        </a:p>
      </dgm:t>
    </dgm:pt>
    <dgm:pt modelId="{DA1F7270-3995-0542-93E7-C429A424D696}" type="pres">
      <dgm:prSet presAssocID="{F9936FC8-10D5-AE45-BE72-1F424C464896}" presName="quadrantPlaceholder" presStyleCnt="0"/>
      <dgm:spPr/>
      <dgm:t>
        <a:bodyPr/>
        <a:lstStyle/>
        <a:p>
          <a:endParaRPr lang="en-US"/>
        </a:p>
      </dgm:t>
    </dgm:pt>
    <dgm:pt modelId="{96FA1716-1003-CC46-A33D-54F09E022201}" type="pres">
      <dgm:prSet presAssocID="{F9936FC8-10D5-AE45-BE72-1F424C464896}" presName="center1" presStyleLbl="fgShp" presStyleIdx="0" presStyleCnt="2"/>
      <dgm:spPr/>
      <dgm:t>
        <a:bodyPr/>
        <a:lstStyle/>
        <a:p>
          <a:endParaRPr lang="en-US"/>
        </a:p>
      </dgm:t>
    </dgm:pt>
    <dgm:pt modelId="{8095EA6B-B0DC-D84E-BC41-0D9995B54D4E}" type="pres">
      <dgm:prSet presAssocID="{F9936FC8-10D5-AE45-BE72-1F424C464896}" presName="center2" presStyleLbl="fgShp" presStyleIdx="1" presStyleCnt="2"/>
      <dgm:spPr/>
      <dgm:t>
        <a:bodyPr/>
        <a:lstStyle/>
        <a:p>
          <a:endParaRPr lang="en-US"/>
        </a:p>
      </dgm:t>
    </dgm:pt>
  </dgm:ptLst>
  <dgm:cxnLst>
    <dgm:cxn modelId="{2AB9BE97-63E2-6749-9F39-12089AF4DEDF}" type="presOf" srcId="{4CEFE167-A950-CD44-98A0-051444FDF45B}" destId="{38608F18-E9C2-5B46-945A-2565456F66E7}" srcOrd="0" destOrd="0" presId="urn:microsoft.com/office/officeart/2005/8/layout/cycle4#1"/>
    <dgm:cxn modelId="{6697DED8-77AA-D645-A5C0-AC382FCC99F5}" type="presOf" srcId="{37AFFBDB-0DA3-1744-9450-6684C53BFCF6}" destId="{2AE54F89-9F25-694B-A4E7-77BC65A89F3B}" srcOrd="0" destOrd="0" presId="urn:microsoft.com/office/officeart/2005/8/layout/cycle4#1"/>
    <dgm:cxn modelId="{561726D8-F20B-6B4E-9A7B-CD68B52F660C}" type="presOf" srcId="{F9936FC8-10D5-AE45-BE72-1F424C464896}" destId="{42EEB6E0-95CA-9A47-8D23-116B5892F390}" srcOrd="0" destOrd="0" presId="urn:microsoft.com/office/officeart/2005/8/layout/cycle4#1"/>
    <dgm:cxn modelId="{DB7AFBCA-BFB9-0340-A175-C3FD64331F79}" srcId="{F9936FC8-10D5-AE45-BE72-1F424C464896}" destId="{F2FB4C9A-7F6E-2140-A673-C5112FCE1334}" srcOrd="0" destOrd="0" parTransId="{0F76163B-DCFB-FD43-8E9C-B038F229E6ED}" sibTransId="{2D158EFE-1248-E144-8A22-5E7C42CD1204}"/>
    <dgm:cxn modelId="{5ACE2E1C-950A-FE42-A7A5-3B05624AF6A6}" type="presOf" srcId="{A7BF22CD-57CC-2A4D-9ED8-FB08160D32DD}" destId="{03E4E7C4-9CD7-FE43-BC5D-3B19695BA874}" srcOrd="0" destOrd="0" presId="urn:microsoft.com/office/officeart/2005/8/layout/cycle4#1"/>
    <dgm:cxn modelId="{28BFEE56-2DFB-CE4C-BA61-0E3AFD79387E}" srcId="{F9936FC8-10D5-AE45-BE72-1F424C464896}" destId="{A7BF22CD-57CC-2A4D-9ED8-FB08160D32DD}" srcOrd="2" destOrd="0" parTransId="{B15533DC-BE81-7846-8F17-40DEE7432EBC}" sibTransId="{75288971-C96D-9A47-9E86-7A846A4AB486}"/>
    <dgm:cxn modelId="{24079576-A9D6-6A4E-B4AA-7138E79FB586}" srcId="{F9936FC8-10D5-AE45-BE72-1F424C464896}" destId="{4CEFE167-A950-CD44-98A0-051444FDF45B}" srcOrd="3" destOrd="0" parTransId="{3F442DD0-4EAE-0B4A-97E0-AC8A30F6C2C5}" sibTransId="{E057DFB8-8095-0148-A41C-AA9837F7970A}"/>
    <dgm:cxn modelId="{163A31CA-9C64-F140-997F-5C8F36445777}" type="presOf" srcId="{F2FB4C9A-7F6E-2140-A673-C5112FCE1334}" destId="{97E99BFE-3F0F-4644-AF17-39300B67C32F}" srcOrd="0" destOrd="0" presId="urn:microsoft.com/office/officeart/2005/8/layout/cycle4#1"/>
    <dgm:cxn modelId="{EA64718E-8A00-6A42-8F7F-D00F6FF418B9}" srcId="{F9936FC8-10D5-AE45-BE72-1F424C464896}" destId="{37AFFBDB-0DA3-1744-9450-6684C53BFCF6}" srcOrd="1" destOrd="0" parTransId="{B7909553-992D-D74A-B74D-EAE03973B178}" sibTransId="{A6CF1934-3DB0-A644-A8E5-33E8D951A83F}"/>
    <dgm:cxn modelId="{1E3A82CB-6A3A-A24F-AF8A-32C0E37A4330}" type="presParOf" srcId="{42EEB6E0-95CA-9A47-8D23-116B5892F390}" destId="{1BF2D749-FBC8-F44C-AEF8-29BB3F877D2F}" srcOrd="0" destOrd="0" presId="urn:microsoft.com/office/officeart/2005/8/layout/cycle4#1"/>
    <dgm:cxn modelId="{AE4D88E8-A624-0147-9DC1-A750DF079F02}" type="presParOf" srcId="{1BF2D749-FBC8-F44C-AEF8-29BB3F877D2F}" destId="{FD3264AF-7EC9-1742-83EC-5988D7399A2C}" srcOrd="0" destOrd="0" presId="urn:microsoft.com/office/officeart/2005/8/layout/cycle4#1"/>
    <dgm:cxn modelId="{7F1B901E-E375-294D-8330-DEC7667E3805}" type="presParOf" srcId="{42EEB6E0-95CA-9A47-8D23-116B5892F390}" destId="{89F7B960-B9D1-E94F-A500-FEDDC5D2B195}" srcOrd="1" destOrd="0" presId="urn:microsoft.com/office/officeart/2005/8/layout/cycle4#1"/>
    <dgm:cxn modelId="{FD157C3E-F308-CF4A-BF2C-F96644F5A374}" type="presParOf" srcId="{89F7B960-B9D1-E94F-A500-FEDDC5D2B195}" destId="{97E99BFE-3F0F-4644-AF17-39300B67C32F}" srcOrd="0" destOrd="0" presId="urn:microsoft.com/office/officeart/2005/8/layout/cycle4#1"/>
    <dgm:cxn modelId="{C3736C4A-4BDA-D840-8368-D8F678E71A99}" type="presParOf" srcId="{89F7B960-B9D1-E94F-A500-FEDDC5D2B195}" destId="{2AE54F89-9F25-694B-A4E7-77BC65A89F3B}" srcOrd="1" destOrd="0" presId="urn:microsoft.com/office/officeart/2005/8/layout/cycle4#1"/>
    <dgm:cxn modelId="{348E4945-CBE0-6148-9867-4E096F7FB39F}" type="presParOf" srcId="{89F7B960-B9D1-E94F-A500-FEDDC5D2B195}" destId="{03E4E7C4-9CD7-FE43-BC5D-3B19695BA874}" srcOrd="2" destOrd="0" presId="urn:microsoft.com/office/officeart/2005/8/layout/cycle4#1"/>
    <dgm:cxn modelId="{05F9EBB2-B71A-984B-92DF-7186DB133EA0}" type="presParOf" srcId="{89F7B960-B9D1-E94F-A500-FEDDC5D2B195}" destId="{38608F18-E9C2-5B46-945A-2565456F66E7}" srcOrd="3" destOrd="0" presId="urn:microsoft.com/office/officeart/2005/8/layout/cycle4#1"/>
    <dgm:cxn modelId="{E53410C8-0FF6-E440-8742-31A381111977}" type="presParOf" srcId="{89F7B960-B9D1-E94F-A500-FEDDC5D2B195}" destId="{DA1F7270-3995-0542-93E7-C429A424D696}" srcOrd="4" destOrd="0" presId="urn:microsoft.com/office/officeart/2005/8/layout/cycle4#1"/>
    <dgm:cxn modelId="{73545F83-77D9-6A47-86A2-0A335D850DAD}" type="presParOf" srcId="{42EEB6E0-95CA-9A47-8D23-116B5892F390}" destId="{96FA1716-1003-CC46-A33D-54F09E022201}" srcOrd="2" destOrd="0" presId="urn:microsoft.com/office/officeart/2005/8/layout/cycle4#1"/>
    <dgm:cxn modelId="{E9022766-D561-A740-BEC4-BA250572C796}" type="presParOf" srcId="{42EEB6E0-95CA-9A47-8D23-116B5892F390}" destId="{8095EA6B-B0DC-D84E-BC41-0D9995B54D4E}" srcOrd="3" destOrd="0" presId="urn:microsoft.com/office/officeart/2005/8/layout/cycle4#1"/>
  </dgm:cxnLst>
  <dgm:bg>
    <a:noFill/>
  </dgm:bg>
  <dgm:whole>
    <a:ln>
      <a:no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8DA17C-C66C-F449-84BA-82517770800A}" type="doc">
      <dgm:prSet loTypeId="urn:microsoft.com/office/officeart/2005/8/layout/process4" loCatId="" qsTypeId="urn:microsoft.com/office/officeart/2005/8/quickstyle/simple4" qsCatId="simple" csTypeId="urn:microsoft.com/office/officeart/2005/8/colors/accent4_5" csCatId="accent4" phldr="1"/>
      <dgm:spPr/>
      <dgm:t>
        <a:bodyPr/>
        <a:lstStyle/>
        <a:p>
          <a:endParaRPr lang="en-US"/>
        </a:p>
      </dgm:t>
    </dgm:pt>
    <dgm:pt modelId="{A6DFF392-D8F8-CF43-B5DF-8DBB376124E5}">
      <dgm:prSet phldrT="[Text]" custT="1"/>
      <dgm:spPr>
        <a:scene3d>
          <a:camera prst="orthographicFront">
            <a:rot lat="0" lon="0" rev="0"/>
          </a:camera>
          <a:lightRig rig="threePt" dir="tl">
            <a:rot lat="0" lon="0" rev="20400000"/>
          </a:lightRig>
        </a:scene3d>
        <a:sp3d>
          <a:bevelT w="50800" h="12700"/>
        </a:sp3d>
      </dgm:spPr>
      <dgm:t>
        <a:bodyPr/>
        <a:lstStyle/>
        <a:p>
          <a:r>
            <a:rPr lang="fr-CA" sz="2800" noProof="0" dirty="0" smtClean="0">
              <a:solidFill>
                <a:schemeClr val="tx1">
                  <a:lumMod val="85000"/>
                  <a:lumOff val="15000"/>
                </a:schemeClr>
              </a:solidFill>
            </a:rPr>
            <a:t>Initial equipping session</a:t>
          </a:r>
          <a:endParaRPr lang="fr-CA" sz="2400" noProof="0" dirty="0">
            <a:solidFill>
              <a:schemeClr val="tx1">
                <a:lumMod val="85000"/>
                <a:lumOff val="15000"/>
              </a:schemeClr>
            </a:solidFill>
          </a:endParaRPr>
        </a:p>
      </dgm:t>
    </dgm:pt>
    <dgm:pt modelId="{C51C5CAD-886F-B642-84AC-89033CA404C9}" type="parTrans" cxnId="{3F5E6B0B-148E-2246-AF76-BBE2F9852EA3}">
      <dgm:prSet/>
      <dgm:spPr/>
      <dgm:t>
        <a:bodyPr/>
        <a:lstStyle/>
        <a:p>
          <a:endParaRPr lang="en-US">
            <a:solidFill>
              <a:schemeClr val="tx1">
                <a:lumMod val="85000"/>
                <a:lumOff val="15000"/>
              </a:schemeClr>
            </a:solidFill>
          </a:endParaRPr>
        </a:p>
      </dgm:t>
    </dgm:pt>
    <dgm:pt modelId="{1C0B8762-6A89-2245-AA98-2BB3C1C5DCD3}" type="sibTrans" cxnId="{3F5E6B0B-148E-2246-AF76-BBE2F9852EA3}">
      <dgm:prSet/>
      <dgm:spPr/>
      <dgm:t>
        <a:bodyPr/>
        <a:lstStyle/>
        <a:p>
          <a:endParaRPr lang="en-US">
            <a:solidFill>
              <a:schemeClr val="tx1">
                <a:lumMod val="85000"/>
                <a:lumOff val="15000"/>
              </a:schemeClr>
            </a:solidFill>
          </a:endParaRPr>
        </a:p>
      </dgm:t>
    </dgm:pt>
    <dgm:pt modelId="{13F0BD73-B0BC-8C44-BA54-FC43AF447E27}">
      <dgm:prSet phldrT="[Text]" custT="1"/>
      <dgm:spPr/>
      <dgm:t>
        <a:bodyPr/>
        <a:lstStyle/>
        <a:p>
          <a:r>
            <a:rPr lang="fr-CA" sz="2800" noProof="0" dirty="0" smtClean="0">
              <a:solidFill>
                <a:schemeClr val="tx1">
                  <a:lumMod val="85000"/>
                  <a:lumOff val="15000"/>
                </a:schemeClr>
              </a:solidFill>
            </a:rPr>
            <a:t>Practicum</a:t>
          </a:r>
          <a:endParaRPr lang="fr-CA" sz="2800" noProof="0" dirty="0">
            <a:solidFill>
              <a:schemeClr val="tx1">
                <a:lumMod val="85000"/>
                <a:lumOff val="15000"/>
              </a:schemeClr>
            </a:solidFill>
          </a:endParaRPr>
        </a:p>
      </dgm:t>
    </dgm:pt>
    <dgm:pt modelId="{342241CC-E128-E64D-8EFA-00DA5AFD8BBC}" type="parTrans" cxnId="{160995A9-CF44-664B-9FB9-A452CFAECDC1}">
      <dgm:prSet/>
      <dgm:spPr/>
      <dgm:t>
        <a:bodyPr/>
        <a:lstStyle/>
        <a:p>
          <a:endParaRPr lang="en-US">
            <a:solidFill>
              <a:schemeClr val="tx1">
                <a:lumMod val="85000"/>
                <a:lumOff val="15000"/>
              </a:schemeClr>
            </a:solidFill>
          </a:endParaRPr>
        </a:p>
      </dgm:t>
    </dgm:pt>
    <dgm:pt modelId="{C30CA189-50B7-9C40-9136-AD93C2A81BB0}" type="sibTrans" cxnId="{160995A9-CF44-664B-9FB9-A452CFAECDC1}">
      <dgm:prSet/>
      <dgm:spPr/>
      <dgm:t>
        <a:bodyPr/>
        <a:lstStyle/>
        <a:p>
          <a:endParaRPr lang="en-US">
            <a:solidFill>
              <a:schemeClr val="tx1">
                <a:lumMod val="85000"/>
                <a:lumOff val="15000"/>
              </a:schemeClr>
            </a:solidFill>
          </a:endParaRPr>
        </a:p>
      </dgm:t>
    </dgm:pt>
    <dgm:pt modelId="{6F98A559-541B-FD4A-B57A-4CA8EECC4641}">
      <dgm:prSet phldrT="[Text]" custT="1"/>
      <dgm:spPr/>
      <dgm:t>
        <a:bodyPr/>
        <a:lstStyle/>
        <a:p>
          <a:r>
            <a:rPr lang="fr-CA" sz="2800" noProof="0" dirty="0" smtClean="0">
              <a:solidFill>
                <a:schemeClr val="tx1">
                  <a:lumMod val="85000"/>
                  <a:lumOff val="15000"/>
                </a:schemeClr>
              </a:solidFill>
            </a:rPr>
            <a:t>Advanced equipping session</a:t>
          </a:r>
          <a:endParaRPr lang="fr-CA" sz="2400" noProof="0" dirty="0">
            <a:solidFill>
              <a:schemeClr val="tx1">
                <a:lumMod val="85000"/>
                <a:lumOff val="15000"/>
              </a:schemeClr>
            </a:solidFill>
          </a:endParaRPr>
        </a:p>
      </dgm:t>
    </dgm:pt>
    <dgm:pt modelId="{E4A1F3AB-90EE-6D4A-B06D-FF0894995783}" type="parTrans" cxnId="{D3D4DED5-B37C-8342-9BC7-C22B2196A476}">
      <dgm:prSet/>
      <dgm:spPr/>
      <dgm:t>
        <a:bodyPr/>
        <a:lstStyle/>
        <a:p>
          <a:endParaRPr lang="en-US">
            <a:solidFill>
              <a:schemeClr val="tx1">
                <a:lumMod val="85000"/>
                <a:lumOff val="15000"/>
              </a:schemeClr>
            </a:solidFill>
          </a:endParaRPr>
        </a:p>
      </dgm:t>
    </dgm:pt>
    <dgm:pt modelId="{3315BA65-A6B3-164B-A0AC-519B65B1A707}" type="sibTrans" cxnId="{D3D4DED5-B37C-8342-9BC7-C22B2196A476}">
      <dgm:prSet/>
      <dgm:spPr/>
      <dgm:t>
        <a:bodyPr/>
        <a:lstStyle/>
        <a:p>
          <a:endParaRPr lang="en-US">
            <a:solidFill>
              <a:schemeClr val="tx1">
                <a:lumMod val="85000"/>
                <a:lumOff val="15000"/>
              </a:schemeClr>
            </a:solidFill>
          </a:endParaRPr>
        </a:p>
      </dgm:t>
    </dgm:pt>
    <dgm:pt modelId="{8685D0D8-5BF5-6440-A29F-63D5FF239DF2}">
      <dgm:prSet custT="1"/>
      <dgm:spPr/>
      <dgm:t>
        <a:bodyPr/>
        <a:lstStyle/>
        <a:p>
          <a:r>
            <a:rPr lang="en-US" sz="2800" dirty="0" smtClean="0">
              <a:solidFill>
                <a:schemeClr val="tx1">
                  <a:lumMod val="85000"/>
                  <a:lumOff val="15000"/>
                </a:schemeClr>
              </a:solidFill>
            </a:rPr>
            <a:t>Community of Practice</a:t>
          </a:r>
          <a:endParaRPr lang="en-US" sz="2800" dirty="0">
            <a:solidFill>
              <a:schemeClr val="tx1">
                <a:lumMod val="85000"/>
                <a:lumOff val="15000"/>
              </a:schemeClr>
            </a:solidFill>
          </a:endParaRPr>
        </a:p>
      </dgm:t>
    </dgm:pt>
    <dgm:pt modelId="{DEE9E680-33CD-3147-814A-540FCB3708B7}" type="sibTrans" cxnId="{15C8DBC3-D3F4-BE43-B68F-473843A52A2C}">
      <dgm:prSet/>
      <dgm:spPr/>
      <dgm:t>
        <a:bodyPr/>
        <a:lstStyle/>
        <a:p>
          <a:endParaRPr lang="en-US"/>
        </a:p>
      </dgm:t>
    </dgm:pt>
    <dgm:pt modelId="{30C19E5E-DB24-F94A-9DDA-02F98B54C977}" type="parTrans" cxnId="{15C8DBC3-D3F4-BE43-B68F-473843A52A2C}">
      <dgm:prSet/>
      <dgm:spPr/>
      <dgm:t>
        <a:bodyPr/>
        <a:lstStyle/>
        <a:p>
          <a:endParaRPr lang="en-US"/>
        </a:p>
      </dgm:t>
    </dgm:pt>
    <dgm:pt modelId="{651C44E5-D2ED-9147-94E4-743A3B8884E2}" type="pres">
      <dgm:prSet presAssocID="{1D8DA17C-C66C-F449-84BA-82517770800A}" presName="Name0" presStyleCnt="0">
        <dgm:presLayoutVars>
          <dgm:dir/>
          <dgm:animLvl val="lvl"/>
          <dgm:resizeHandles val="exact"/>
        </dgm:presLayoutVars>
      </dgm:prSet>
      <dgm:spPr/>
      <dgm:t>
        <a:bodyPr/>
        <a:lstStyle/>
        <a:p>
          <a:endParaRPr lang="en-US"/>
        </a:p>
      </dgm:t>
    </dgm:pt>
    <dgm:pt modelId="{31B9C792-ACAD-674E-AA32-423AAA689639}" type="pres">
      <dgm:prSet presAssocID="{8685D0D8-5BF5-6440-A29F-63D5FF239DF2}" presName="boxAndChildren" presStyleCnt="0"/>
      <dgm:spPr/>
    </dgm:pt>
    <dgm:pt modelId="{A94E95F9-6218-3349-8174-AE74A0540000}" type="pres">
      <dgm:prSet presAssocID="{8685D0D8-5BF5-6440-A29F-63D5FF239DF2}" presName="parentTextBox" presStyleLbl="node1" presStyleIdx="0" presStyleCnt="4"/>
      <dgm:spPr/>
      <dgm:t>
        <a:bodyPr/>
        <a:lstStyle/>
        <a:p>
          <a:endParaRPr lang="en-US"/>
        </a:p>
      </dgm:t>
    </dgm:pt>
    <dgm:pt modelId="{956C25FC-1A29-9D42-BA02-E91F5D85E15D}" type="pres">
      <dgm:prSet presAssocID="{3315BA65-A6B3-164B-A0AC-519B65B1A707}" presName="sp" presStyleCnt="0"/>
      <dgm:spPr/>
      <dgm:t>
        <a:bodyPr/>
        <a:lstStyle/>
        <a:p>
          <a:endParaRPr lang="en-US"/>
        </a:p>
      </dgm:t>
    </dgm:pt>
    <dgm:pt modelId="{973BF875-79FF-B24F-AD76-48F5D55E85A1}" type="pres">
      <dgm:prSet presAssocID="{6F98A559-541B-FD4A-B57A-4CA8EECC4641}" presName="arrowAndChildren" presStyleCnt="0"/>
      <dgm:spPr/>
      <dgm:t>
        <a:bodyPr/>
        <a:lstStyle/>
        <a:p>
          <a:endParaRPr lang="en-US"/>
        </a:p>
      </dgm:t>
    </dgm:pt>
    <dgm:pt modelId="{25248823-C09A-BB4D-8992-A7E8B3B5C3B4}" type="pres">
      <dgm:prSet presAssocID="{6F98A559-541B-FD4A-B57A-4CA8EECC4641}" presName="parentTextArrow" presStyleLbl="node1" presStyleIdx="1" presStyleCnt="4" custLinFactNeighborX="17280" custLinFactNeighborY="-7233"/>
      <dgm:spPr/>
      <dgm:t>
        <a:bodyPr/>
        <a:lstStyle/>
        <a:p>
          <a:endParaRPr lang="en-US"/>
        </a:p>
      </dgm:t>
    </dgm:pt>
    <dgm:pt modelId="{1E7A4F70-7C99-4D47-9E03-5C626486A96E}" type="pres">
      <dgm:prSet presAssocID="{C30CA189-50B7-9C40-9136-AD93C2A81BB0}" presName="sp" presStyleCnt="0"/>
      <dgm:spPr/>
      <dgm:t>
        <a:bodyPr/>
        <a:lstStyle/>
        <a:p>
          <a:endParaRPr lang="en-US"/>
        </a:p>
      </dgm:t>
    </dgm:pt>
    <dgm:pt modelId="{A0C31313-0105-F24E-8F6D-1875EC8E7985}" type="pres">
      <dgm:prSet presAssocID="{13F0BD73-B0BC-8C44-BA54-FC43AF447E27}" presName="arrowAndChildren" presStyleCnt="0"/>
      <dgm:spPr/>
      <dgm:t>
        <a:bodyPr/>
        <a:lstStyle/>
        <a:p>
          <a:endParaRPr lang="en-US"/>
        </a:p>
      </dgm:t>
    </dgm:pt>
    <dgm:pt modelId="{D68F4812-21D3-C74F-85D9-B411A1B21164}" type="pres">
      <dgm:prSet presAssocID="{13F0BD73-B0BC-8C44-BA54-FC43AF447E27}" presName="parentTextArrow" presStyleLbl="node1" presStyleIdx="2" presStyleCnt="4" custLinFactNeighborY="-1599"/>
      <dgm:spPr/>
      <dgm:t>
        <a:bodyPr/>
        <a:lstStyle/>
        <a:p>
          <a:endParaRPr lang="en-US"/>
        </a:p>
      </dgm:t>
    </dgm:pt>
    <dgm:pt modelId="{04C95985-2C66-4143-8E5E-E0FA13EAAE1F}" type="pres">
      <dgm:prSet presAssocID="{1C0B8762-6A89-2245-AA98-2BB3C1C5DCD3}" presName="sp" presStyleCnt="0"/>
      <dgm:spPr/>
      <dgm:t>
        <a:bodyPr/>
        <a:lstStyle/>
        <a:p>
          <a:endParaRPr lang="en-US"/>
        </a:p>
      </dgm:t>
    </dgm:pt>
    <dgm:pt modelId="{AF68F5B1-3CC2-EB4C-880E-CFAB67F31307}" type="pres">
      <dgm:prSet presAssocID="{A6DFF392-D8F8-CF43-B5DF-8DBB376124E5}" presName="arrowAndChildren" presStyleCnt="0"/>
      <dgm:spPr/>
      <dgm:t>
        <a:bodyPr/>
        <a:lstStyle/>
        <a:p>
          <a:endParaRPr lang="en-US"/>
        </a:p>
      </dgm:t>
    </dgm:pt>
    <dgm:pt modelId="{1AE73A68-D519-2C42-9918-F2077F69047C}" type="pres">
      <dgm:prSet presAssocID="{A6DFF392-D8F8-CF43-B5DF-8DBB376124E5}" presName="parentTextArrow" presStyleLbl="node1" presStyleIdx="3" presStyleCnt="4" custLinFactNeighborX="2096" custLinFactNeighborY="-18838"/>
      <dgm:spPr/>
      <dgm:t>
        <a:bodyPr/>
        <a:lstStyle/>
        <a:p>
          <a:endParaRPr lang="en-US"/>
        </a:p>
      </dgm:t>
    </dgm:pt>
  </dgm:ptLst>
  <dgm:cxnLst>
    <dgm:cxn modelId="{160995A9-CF44-664B-9FB9-A452CFAECDC1}" srcId="{1D8DA17C-C66C-F449-84BA-82517770800A}" destId="{13F0BD73-B0BC-8C44-BA54-FC43AF447E27}" srcOrd="1" destOrd="0" parTransId="{342241CC-E128-E64D-8EFA-00DA5AFD8BBC}" sibTransId="{C30CA189-50B7-9C40-9136-AD93C2A81BB0}"/>
    <dgm:cxn modelId="{3F5E6B0B-148E-2246-AF76-BBE2F9852EA3}" srcId="{1D8DA17C-C66C-F449-84BA-82517770800A}" destId="{A6DFF392-D8F8-CF43-B5DF-8DBB376124E5}" srcOrd="0" destOrd="0" parTransId="{C51C5CAD-886F-B642-84AC-89033CA404C9}" sibTransId="{1C0B8762-6A89-2245-AA98-2BB3C1C5DCD3}"/>
    <dgm:cxn modelId="{5C9FD858-9F54-1042-B8AC-552FF12D3415}" type="presOf" srcId="{A6DFF392-D8F8-CF43-B5DF-8DBB376124E5}" destId="{1AE73A68-D519-2C42-9918-F2077F69047C}" srcOrd="0" destOrd="0" presId="urn:microsoft.com/office/officeart/2005/8/layout/process4"/>
    <dgm:cxn modelId="{CD5497A2-06E5-4148-9561-A7D382CF8E2B}" type="presOf" srcId="{8685D0D8-5BF5-6440-A29F-63D5FF239DF2}" destId="{A94E95F9-6218-3349-8174-AE74A0540000}" srcOrd="0" destOrd="0" presId="urn:microsoft.com/office/officeart/2005/8/layout/process4"/>
    <dgm:cxn modelId="{42076234-45FF-A047-91F5-4F94CBFF193B}" type="presOf" srcId="{6F98A559-541B-FD4A-B57A-4CA8EECC4641}" destId="{25248823-C09A-BB4D-8992-A7E8B3B5C3B4}" srcOrd="0" destOrd="0" presId="urn:microsoft.com/office/officeart/2005/8/layout/process4"/>
    <dgm:cxn modelId="{3C1A8211-02A3-944C-ACDC-B782BA573ADA}" type="presOf" srcId="{1D8DA17C-C66C-F449-84BA-82517770800A}" destId="{651C44E5-D2ED-9147-94E4-743A3B8884E2}" srcOrd="0" destOrd="0" presId="urn:microsoft.com/office/officeart/2005/8/layout/process4"/>
    <dgm:cxn modelId="{A6DCDF28-A433-5B4B-9663-90BC53EB9429}" type="presOf" srcId="{13F0BD73-B0BC-8C44-BA54-FC43AF447E27}" destId="{D68F4812-21D3-C74F-85D9-B411A1B21164}" srcOrd="0" destOrd="0" presId="urn:microsoft.com/office/officeart/2005/8/layout/process4"/>
    <dgm:cxn modelId="{D3D4DED5-B37C-8342-9BC7-C22B2196A476}" srcId="{1D8DA17C-C66C-F449-84BA-82517770800A}" destId="{6F98A559-541B-FD4A-B57A-4CA8EECC4641}" srcOrd="2" destOrd="0" parTransId="{E4A1F3AB-90EE-6D4A-B06D-FF0894995783}" sibTransId="{3315BA65-A6B3-164B-A0AC-519B65B1A707}"/>
    <dgm:cxn modelId="{15C8DBC3-D3F4-BE43-B68F-473843A52A2C}" srcId="{1D8DA17C-C66C-F449-84BA-82517770800A}" destId="{8685D0D8-5BF5-6440-A29F-63D5FF239DF2}" srcOrd="3" destOrd="0" parTransId="{30C19E5E-DB24-F94A-9DDA-02F98B54C977}" sibTransId="{DEE9E680-33CD-3147-814A-540FCB3708B7}"/>
    <dgm:cxn modelId="{DC3C2882-8000-BE46-AD05-36F0439618CD}" type="presParOf" srcId="{651C44E5-D2ED-9147-94E4-743A3B8884E2}" destId="{31B9C792-ACAD-674E-AA32-423AAA689639}" srcOrd="0" destOrd="0" presId="urn:microsoft.com/office/officeart/2005/8/layout/process4"/>
    <dgm:cxn modelId="{1F9670CE-B6E6-234F-9593-2D4C1C51C2BA}" type="presParOf" srcId="{31B9C792-ACAD-674E-AA32-423AAA689639}" destId="{A94E95F9-6218-3349-8174-AE74A0540000}" srcOrd="0" destOrd="0" presId="urn:microsoft.com/office/officeart/2005/8/layout/process4"/>
    <dgm:cxn modelId="{F243ADD1-6880-8A45-BB3C-94699371C4AA}" type="presParOf" srcId="{651C44E5-D2ED-9147-94E4-743A3B8884E2}" destId="{956C25FC-1A29-9D42-BA02-E91F5D85E15D}" srcOrd="1" destOrd="0" presId="urn:microsoft.com/office/officeart/2005/8/layout/process4"/>
    <dgm:cxn modelId="{9ABBB13B-5EEC-5C4C-9F6E-85189C5B5D03}" type="presParOf" srcId="{651C44E5-D2ED-9147-94E4-743A3B8884E2}" destId="{973BF875-79FF-B24F-AD76-48F5D55E85A1}" srcOrd="2" destOrd="0" presId="urn:microsoft.com/office/officeart/2005/8/layout/process4"/>
    <dgm:cxn modelId="{25ED7B8F-D7FB-1F4B-AB16-19AACC5C3F5B}" type="presParOf" srcId="{973BF875-79FF-B24F-AD76-48F5D55E85A1}" destId="{25248823-C09A-BB4D-8992-A7E8B3B5C3B4}" srcOrd="0" destOrd="0" presId="urn:microsoft.com/office/officeart/2005/8/layout/process4"/>
    <dgm:cxn modelId="{B36FF7D9-310A-AF44-B110-2A9F9E06ADEC}" type="presParOf" srcId="{651C44E5-D2ED-9147-94E4-743A3B8884E2}" destId="{1E7A4F70-7C99-4D47-9E03-5C626486A96E}" srcOrd="3" destOrd="0" presId="urn:microsoft.com/office/officeart/2005/8/layout/process4"/>
    <dgm:cxn modelId="{E6F83CBA-B0F6-7745-853B-DFFBA07E82EB}" type="presParOf" srcId="{651C44E5-D2ED-9147-94E4-743A3B8884E2}" destId="{A0C31313-0105-F24E-8F6D-1875EC8E7985}" srcOrd="4" destOrd="0" presId="urn:microsoft.com/office/officeart/2005/8/layout/process4"/>
    <dgm:cxn modelId="{A268AB7F-06EC-9C4D-B260-D11528DE1B47}" type="presParOf" srcId="{A0C31313-0105-F24E-8F6D-1875EC8E7985}" destId="{D68F4812-21D3-C74F-85D9-B411A1B21164}" srcOrd="0" destOrd="0" presId="urn:microsoft.com/office/officeart/2005/8/layout/process4"/>
    <dgm:cxn modelId="{88B28D28-1863-894C-A31D-ABD9899724F6}" type="presParOf" srcId="{651C44E5-D2ED-9147-94E4-743A3B8884E2}" destId="{04C95985-2C66-4143-8E5E-E0FA13EAAE1F}" srcOrd="5" destOrd="0" presId="urn:microsoft.com/office/officeart/2005/8/layout/process4"/>
    <dgm:cxn modelId="{133F3B9B-6395-CC43-A133-F4EBB424D8B7}" type="presParOf" srcId="{651C44E5-D2ED-9147-94E4-743A3B8884E2}" destId="{AF68F5B1-3CC2-EB4C-880E-CFAB67F31307}" srcOrd="6" destOrd="0" presId="urn:microsoft.com/office/officeart/2005/8/layout/process4"/>
    <dgm:cxn modelId="{B3711E95-1EA5-3B4C-83E3-B0F335E74480}" type="presParOf" srcId="{AF68F5B1-3CC2-EB4C-880E-CFAB67F31307}" destId="{1AE73A68-D519-2C42-9918-F2077F69047C}"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72327C-FC80-3542-8A8D-08E0A26E878A}" type="doc">
      <dgm:prSet loTypeId="urn:microsoft.com/office/officeart/2005/8/layout/vProcess5" loCatId="process" qsTypeId="urn:microsoft.com/office/officeart/2005/8/quickstyle/simple4" qsCatId="simple" csTypeId="urn:microsoft.com/office/officeart/2005/8/colors/colorful1#1" csCatId="colorful" phldr="1"/>
      <dgm:spPr/>
      <dgm:t>
        <a:bodyPr/>
        <a:lstStyle/>
        <a:p>
          <a:endParaRPr lang="en-US"/>
        </a:p>
      </dgm:t>
    </dgm:pt>
    <dgm:pt modelId="{36D924B5-69EC-084B-94B5-B7009490B0B0}">
      <dgm:prSet phldrT="[Text]" custT="1"/>
      <dgm:spPr/>
      <dgm:t>
        <a:bodyPr/>
        <a:lstStyle/>
        <a:p>
          <a:r>
            <a:rPr lang="en-US" sz="3200" dirty="0" smtClean="0"/>
            <a:t>Master facilitators</a:t>
          </a:r>
        </a:p>
      </dgm:t>
    </dgm:pt>
    <dgm:pt modelId="{C0FD0BE8-0094-BF46-A82E-F8324FA033C0}" type="parTrans" cxnId="{123D1737-EFFF-244F-AC27-F1942532914E}">
      <dgm:prSet/>
      <dgm:spPr/>
      <dgm:t>
        <a:bodyPr/>
        <a:lstStyle/>
        <a:p>
          <a:endParaRPr lang="en-US" sz="1800"/>
        </a:p>
      </dgm:t>
    </dgm:pt>
    <dgm:pt modelId="{FB1DDCD9-1CDF-0348-A4CA-7E9EF7BAF336}" type="sibTrans" cxnId="{123D1737-EFFF-244F-AC27-F1942532914E}">
      <dgm:prSet custT="1"/>
      <dgm:spPr/>
      <dgm:t>
        <a:bodyPr/>
        <a:lstStyle/>
        <a:p>
          <a:endParaRPr lang="en-US" sz="1800" dirty="0"/>
        </a:p>
      </dgm:t>
    </dgm:pt>
    <dgm:pt modelId="{0B8F895D-93DF-E04E-A3D6-6FD8096C85D1}">
      <dgm:prSet phldrT="[Text]" custT="1"/>
      <dgm:spPr/>
      <dgm:t>
        <a:bodyPr/>
        <a:lstStyle/>
        <a:p>
          <a:pPr algn="l"/>
          <a:r>
            <a:rPr lang="en-US" sz="3200" noProof="0" dirty="0" smtClean="0"/>
            <a:t>Trainers</a:t>
          </a:r>
          <a:endParaRPr lang="en-CA" sz="3200" noProof="0" dirty="0" smtClean="0"/>
        </a:p>
      </dgm:t>
    </dgm:pt>
    <dgm:pt modelId="{93CDC2F3-FA80-DE42-AA84-5BCA9899208C}" type="parTrans" cxnId="{E790598B-417E-C347-92AD-1AF759CE41A8}">
      <dgm:prSet/>
      <dgm:spPr/>
      <dgm:t>
        <a:bodyPr/>
        <a:lstStyle/>
        <a:p>
          <a:endParaRPr lang="en-US" sz="1800"/>
        </a:p>
      </dgm:t>
    </dgm:pt>
    <dgm:pt modelId="{72CC0CBD-5F24-EF41-874C-60AD97479949}" type="sibTrans" cxnId="{E790598B-417E-C347-92AD-1AF759CE41A8}">
      <dgm:prSet custT="1"/>
      <dgm:spPr/>
      <dgm:t>
        <a:bodyPr/>
        <a:lstStyle/>
        <a:p>
          <a:endParaRPr lang="en-US" sz="1800" dirty="0"/>
        </a:p>
      </dgm:t>
    </dgm:pt>
    <dgm:pt modelId="{717E6EA9-FD59-3941-BA14-929A0A692A08}">
      <dgm:prSet custT="1"/>
      <dgm:spPr/>
      <dgm:t>
        <a:bodyPr/>
        <a:lstStyle/>
        <a:p>
          <a:pPr algn="l"/>
          <a:r>
            <a:rPr lang="en-US" sz="3200" dirty="0" smtClean="0"/>
            <a:t>Caregivers</a:t>
          </a:r>
          <a:endParaRPr lang="en-US" sz="1800" i="1" dirty="0"/>
        </a:p>
      </dgm:t>
    </dgm:pt>
    <dgm:pt modelId="{485F2F3C-18FF-0D4E-A2C7-680153CDEF98}" type="parTrans" cxnId="{8733BDA9-8961-D044-BF3C-47FD23FBE2B7}">
      <dgm:prSet/>
      <dgm:spPr/>
      <dgm:t>
        <a:bodyPr/>
        <a:lstStyle/>
        <a:p>
          <a:endParaRPr lang="en-US" sz="1800"/>
        </a:p>
      </dgm:t>
    </dgm:pt>
    <dgm:pt modelId="{FDE231A7-7725-3747-8781-F53180DF88A8}" type="sibTrans" cxnId="{8733BDA9-8961-D044-BF3C-47FD23FBE2B7}">
      <dgm:prSet custT="1"/>
      <dgm:spPr/>
      <dgm:t>
        <a:bodyPr/>
        <a:lstStyle/>
        <a:p>
          <a:endParaRPr lang="en-US" sz="1800"/>
        </a:p>
      </dgm:t>
    </dgm:pt>
    <dgm:pt modelId="{3889FA4C-9907-7F4B-9551-A5AFD4A6B1DD}" type="pres">
      <dgm:prSet presAssocID="{1972327C-FC80-3542-8A8D-08E0A26E878A}" presName="outerComposite" presStyleCnt="0">
        <dgm:presLayoutVars>
          <dgm:chMax val="5"/>
          <dgm:dir/>
          <dgm:resizeHandles val="exact"/>
        </dgm:presLayoutVars>
      </dgm:prSet>
      <dgm:spPr/>
      <dgm:t>
        <a:bodyPr/>
        <a:lstStyle/>
        <a:p>
          <a:endParaRPr lang="en-US"/>
        </a:p>
      </dgm:t>
    </dgm:pt>
    <dgm:pt modelId="{83591DC8-93DB-084A-B891-1BEE5ED5BE5B}" type="pres">
      <dgm:prSet presAssocID="{1972327C-FC80-3542-8A8D-08E0A26E878A}" presName="dummyMaxCanvas" presStyleCnt="0">
        <dgm:presLayoutVars/>
      </dgm:prSet>
      <dgm:spPr/>
    </dgm:pt>
    <dgm:pt modelId="{FC255680-AED4-D146-A47C-BB5EA3A14FCE}" type="pres">
      <dgm:prSet presAssocID="{1972327C-FC80-3542-8A8D-08E0A26E878A}" presName="ThreeNodes_1" presStyleLbl="node1" presStyleIdx="0" presStyleCnt="3" custLinFactNeighborX="-2558">
        <dgm:presLayoutVars>
          <dgm:bulletEnabled val="1"/>
        </dgm:presLayoutVars>
      </dgm:prSet>
      <dgm:spPr/>
      <dgm:t>
        <a:bodyPr/>
        <a:lstStyle/>
        <a:p>
          <a:endParaRPr lang="en-US"/>
        </a:p>
      </dgm:t>
    </dgm:pt>
    <dgm:pt modelId="{1B24C567-0C18-AB43-ACAE-B1DB9172147C}" type="pres">
      <dgm:prSet presAssocID="{1972327C-FC80-3542-8A8D-08E0A26E878A}" presName="ThreeNodes_2" presStyleLbl="node1" presStyleIdx="1" presStyleCnt="3">
        <dgm:presLayoutVars>
          <dgm:bulletEnabled val="1"/>
        </dgm:presLayoutVars>
      </dgm:prSet>
      <dgm:spPr/>
      <dgm:t>
        <a:bodyPr/>
        <a:lstStyle/>
        <a:p>
          <a:endParaRPr lang="en-US"/>
        </a:p>
      </dgm:t>
    </dgm:pt>
    <dgm:pt modelId="{2668F40A-9C1C-D140-8D57-69C8A9A7D2CC}" type="pres">
      <dgm:prSet presAssocID="{1972327C-FC80-3542-8A8D-08E0A26E878A}" presName="ThreeNodes_3" presStyleLbl="node1" presStyleIdx="2" presStyleCnt="3">
        <dgm:presLayoutVars>
          <dgm:bulletEnabled val="1"/>
        </dgm:presLayoutVars>
      </dgm:prSet>
      <dgm:spPr/>
      <dgm:t>
        <a:bodyPr/>
        <a:lstStyle/>
        <a:p>
          <a:endParaRPr lang="en-US"/>
        </a:p>
      </dgm:t>
    </dgm:pt>
    <dgm:pt modelId="{ABDD6DB6-2514-264E-9451-36640FA7CF3D}" type="pres">
      <dgm:prSet presAssocID="{1972327C-FC80-3542-8A8D-08E0A26E878A}" presName="ThreeConn_1-2" presStyleLbl="fgAccFollowNode1" presStyleIdx="0" presStyleCnt="2">
        <dgm:presLayoutVars>
          <dgm:bulletEnabled val="1"/>
        </dgm:presLayoutVars>
      </dgm:prSet>
      <dgm:spPr/>
      <dgm:t>
        <a:bodyPr/>
        <a:lstStyle/>
        <a:p>
          <a:endParaRPr lang="en-US"/>
        </a:p>
      </dgm:t>
    </dgm:pt>
    <dgm:pt modelId="{87122BC9-AC9D-BB44-9511-CEF52BB22A12}" type="pres">
      <dgm:prSet presAssocID="{1972327C-FC80-3542-8A8D-08E0A26E878A}" presName="ThreeConn_2-3" presStyleLbl="fgAccFollowNode1" presStyleIdx="1" presStyleCnt="2">
        <dgm:presLayoutVars>
          <dgm:bulletEnabled val="1"/>
        </dgm:presLayoutVars>
      </dgm:prSet>
      <dgm:spPr/>
      <dgm:t>
        <a:bodyPr/>
        <a:lstStyle/>
        <a:p>
          <a:endParaRPr lang="en-US"/>
        </a:p>
      </dgm:t>
    </dgm:pt>
    <dgm:pt modelId="{66DD556A-3273-C14F-8F3F-1D88519DF528}" type="pres">
      <dgm:prSet presAssocID="{1972327C-FC80-3542-8A8D-08E0A26E878A}" presName="ThreeNodes_1_text" presStyleLbl="node1" presStyleIdx="2" presStyleCnt="3">
        <dgm:presLayoutVars>
          <dgm:bulletEnabled val="1"/>
        </dgm:presLayoutVars>
      </dgm:prSet>
      <dgm:spPr/>
      <dgm:t>
        <a:bodyPr/>
        <a:lstStyle/>
        <a:p>
          <a:endParaRPr lang="en-US"/>
        </a:p>
      </dgm:t>
    </dgm:pt>
    <dgm:pt modelId="{81AE5096-0552-FC48-ABDA-394098010846}" type="pres">
      <dgm:prSet presAssocID="{1972327C-FC80-3542-8A8D-08E0A26E878A}" presName="ThreeNodes_2_text" presStyleLbl="node1" presStyleIdx="2" presStyleCnt="3">
        <dgm:presLayoutVars>
          <dgm:bulletEnabled val="1"/>
        </dgm:presLayoutVars>
      </dgm:prSet>
      <dgm:spPr/>
      <dgm:t>
        <a:bodyPr/>
        <a:lstStyle/>
        <a:p>
          <a:endParaRPr lang="en-US"/>
        </a:p>
      </dgm:t>
    </dgm:pt>
    <dgm:pt modelId="{E4F2F414-DF8F-EB41-A315-DD4084704F9F}" type="pres">
      <dgm:prSet presAssocID="{1972327C-FC80-3542-8A8D-08E0A26E878A}" presName="ThreeNodes_3_text" presStyleLbl="node1" presStyleIdx="2" presStyleCnt="3">
        <dgm:presLayoutVars>
          <dgm:bulletEnabled val="1"/>
        </dgm:presLayoutVars>
      </dgm:prSet>
      <dgm:spPr/>
      <dgm:t>
        <a:bodyPr/>
        <a:lstStyle/>
        <a:p>
          <a:endParaRPr lang="en-US"/>
        </a:p>
      </dgm:t>
    </dgm:pt>
  </dgm:ptLst>
  <dgm:cxnLst>
    <dgm:cxn modelId="{6A70083F-5687-E04D-8FC2-3F208361428D}" type="presOf" srcId="{717E6EA9-FD59-3941-BA14-929A0A692A08}" destId="{E4F2F414-DF8F-EB41-A315-DD4084704F9F}" srcOrd="1" destOrd="0" presId="urn:microsoft.com/office/officeart/2005/8/layout/vProcess5"/>
    <dgm:cxn modelId="{B0969369-59A9-BD4B-AB95-C522043DE4A3}" type="presOf" srcId="{1972327C-FC80-3542-8A8D-08E0A26E878A}" destId="{3889FA4C-9907-7F4B-9551-A5AFD4A6B1DD}" srcOrd="0" destOrd="0" presId="urn:microsoft.com/office/officeart/2005/8/layout/vProcess5"/>
    <dgm:cxn modelId="{E790598B-417E-C347-92AD-1AF759CE41A8}" srcId="{1972327C-FC80-3542-8A8D-08E0A26E878A}" destId="{0B8F895D-93DF-E04E-A3D6-6FD8096C85D1}" srcOrd="1" destOrd="0" parTransId="{93CDC2F3-FA80-DE42-AA84-5BCA9899208C}" sibTransId="{72CC0CBD-5F24-EF41-874C-60AD97479949}"/>
    <dgm:cxn modelId="{9E6428C0-EDAA-5C4F-987A-080BFDFE9A47}" type="presOf" srcId="{0B8F895D-93DF-E04E-A3D6-6FD8096C85D1}" destId="{81AE5096-0552-FC48-ABDA-394098010846}" srcOrd="1" destOrd="0" presId="urn:microsoft.com/office/officeart/2005/8/layout/vProcess5"/>
    <dgm:cxn modelId="{7E86FAEC-C3C1-A644-B7F1-74A618FEF961}" type="presOf" srcId="{72CC0CBD-5F24-EF41-874C-60AD97479949}" destId="{87122BC9-AC9D-BB44-9511-CEF52BB22A12}" srcOrd="0" destOrd="0" presId="urn:microsoft.com/office/officeart/2005/8/layout/vProcess5"/>
    <dgm:cxn modelId="{123D1737-EFFF-244F-AC27-F1942532914E}" srcId="{1972327C-FC80-3542-8A8D-08E0A26E878A}" destId="{36D924B5-69EC-084B-94B5-B7009490B0B0}" srcOrd="0" destOrd="0" parTransId="{C0FD0BE8-0094-BF46-A82E-F8324FA033C0}" sibTransId="{FB1DDCD9-1CDF-0348-A4CA-7E9EF7BAF336}"/>
    <dgm:cxn modelId="{8733BDA9-8961-D044-BF3C-47FD23FBE2B7}" srcId="{1972327C-FC80-3542-8A8D-08E0A26E878A}" destId="{717E6EA9-FD59-3941-BA14-929A0A692A08}" srcOrd="2" destOrd="0" parTransId="{485F2F3C-18FF-0D4E-A2C7-680153CDEF98}" sibTransId="{FDE231A7-7725-3747-8781-F53180DF88A8}"/>
    <dgm:cxn modelId="{3EE141E9-76DF-D845-A29E-8C83ED3E94ED}" type="presOf" srcId="{FB1DDCD9-1CDF-0348-A4CA-7E9EF7BAF336}" destId="{ABDD6DB6-2514-264E-9451-36640FA7CF3D}" srcOrd="0" destOrd="0" presId="urn:microsoft.com/office/officeart/2005/8/layout/vProcess5"/>
    <dgm:cxn modelId="{36C6D00C-0626-1F49-9C73-10E7A27174E3}" type="presOf" srcId="{0B8F895D-93DF-E04E-A3D6-6FD8096C85D1}" destId="{1B24C567-0C18-AB43-ACAE-B1DB9172147C}" srcOrd="0" destOrd="0" presId="urn:microsoft.com/office/officeart/2005/8/layout/vProcess5"/>
    <dgm:cxn modelId="{21EAA94B-D04F-1242-9210-D022DD553AB5}" type="presOf" srcId="{36D924B5-69EC-084B-94B5-B7009490B0B0}" destId="{66DD556A-3273-C14F-8F3F-1D88519DF528}" srcOrd="1" destOrd="0" presId="urn:microsoft.com/office/officeart/2005/8/layout/vProcess5"/>
    <dgm:cxn modelId="{C4C9C5D4-F18A-D44B-97E5-56A86B7E1BBB}" type="presOf" srcId="{717E6EA9-FD59-3941-BA14-929A0A692A08}" destId="{2668F40A-9C1C-D140-8D57-69C8A9A7D2CC}" srcOrd="0" destOrd="0" presId="urn:microsoft.com/office/officeart/2005/8/layout/vProcess5"/>
    <dgm:cxn modelId="{576B8C96-5640-2447-A8C1-81322A54B0FA}" type="presOf" srcId="{36D924B5-69EC-084B-94B5-B7009490B0B0}" destId="{FC255680-AED4-D146-A47C-BB5EA3A14FCE}" srcOrd="0" destOrd="0" presId="urn:microsoft.com/office/officeart/2005/8/layout/vProcess5"/>
    <dgm:cxn modelId="{2BF72AC7-9FC4-E643-9102-3424BF3777C5}" type="presParOf" srcId="{3889FA4C-9907-7F4B-9551-A5AFD4A6B1DD}" destId="{83591DC8-93DB-084A-B891-1BEE5ED5BE5B}" srcOrd="0" destOrd="0" presId="urn:microsoft.com/office/officeart/2005/8/layout/vProcess5"/>
    <dgm:cxn modelId="{207E6C84-AF88-1E4E-B03F-7F1530D376D5}" type="presParOf" srcId="{3889FA4C-9907-7F4B-9551-A5AFD4A6B1DD}" destId="{FC255680-AED4-D146-A47C-BB5EA3A14FCE}" srcOrd="1" destOrd="0" presId="urn:microsoft.com/office/officeart/2005/8/layout/vProcess5"/>
    <dgm:cxn modelId="{1199CC49-D20B-C744-8544-F90253892C0D}" type="presParOf" srcId="{3889FA4C-9907-7F4B-9551-A5AFD4A6B1DD}" destId="{1B24C567-0C18-AB43-ACAE-B1DB9172147C}" srcOrd="2" destOrd="0" presId="urn:microsoft.com/office/officeart/2005/8/layout/vProcess5"/>
    <dgm:cxn modelId="{ECE605A6-CB2D-F848-B70E-40C6FAB0928C}" type="presParOf" srcId="{3889FA4C-9907-7F4B-9551-A5AFD4A6B1DD}" destId="{2668F40A-9C1C-D140-8D57-69C8A9A7D2CC}" srcOrd="3" destOrd="0" presId="urn:microsoft.com/office/officeart/2005/8/layout/vProcess5"/>
    <dgm:cxn modelId="{48013CF3-FEBE-5249-9296-4D8FC4D485A1}" type="presParOf" srcId="{3889FA4C-9907-7F4B-9551-A5AFD4A6B1DD}" destId="{ABDD6DB6-2514-264E-9451-36640FA7CF3D}" srcOrd="4" destOrd="0" presId="urn:microsoft.com/office/officeart/2005/8/layout/vProcess5"/>
    <dgm:cxn modelId="{7DC30814-AB5B-E041-B9B1-609CE93D8250}" type="presParOf" srcId="{3889FA4C-9907-7F4B-9551-A5AFD4A6B1DD}" destId="{87122BC9-AC9D-BB44-9511-CEF52BB22A12}" srcOrd="5" destOrd="0" presId="urn:microsoft.com/office/officeart/2005/8/layout/vProcess5"/>
    <dgm:cxn modelId="{59988005-EA2B-1D4E-87CF-E9BA9235257A}" type="presParOf" srcId="{3889FA4C-9907-7F4B-9551-A5AFD4A6B1DD}" destId="{66DD556A-3273-C14F-8F3F-1D88519DF528}" srcOrd="6" destOrd="0" presId="urn:microsoft.com/office/officeart/2005/8/layout/vProcess5"/>
    <dgm:cxn modelId="{F5C7794B-087F-BB43-A476-5314ADC3D36F}" type="presParOf" srcId="{3889FA4C-9907-7F4B-9551-A5AFD4A6B1DD}" destId="{81AE5096-0552-FC48-ABDA-394098010846}" srcOrd="7" destOrd="0" presId="urn:microsoft.com/office/officeart/2005/8/layout/vProcess5"/>
    <dgm:cxn modelId="{D6706D2F-8E70-FE42-B0F5-D5531748A967}" type="presParOf" srcId="{3889FA4C-9907-7F4B-9551-A5AFD4A6B1DD}" destId="{E4F2F414-DF8F-EB41-A315-DD4084704F9F}" srcOrd="8" destOrd="0" presId="urn:microsoft.com/office/officeart/2005/8/layout/vProcess5"/>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7E99BFE-3F0F-4644-AF17-39300B67C32F}">
      <dsp:nvSpPr>
        <dsp:cNvPr id="0" name=""/>
        <dsp:cNvSpPr/>
      </dsp:nvSpPr>
      <dsp:spPr>
        <a:xfrm>
          <a:off x="1700579" y="330098"/>
          <a:ext cx="2586027" cy="2507589"/>
        </a:xfrm>
        <a:prstGeom prst="pieWedge">
          <a:avLst/>
        </a:prstGeom>
        <a:solidFill>
          <a:schemeClr val="accent2">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142240" rIns="182880" bIns="142240" numCol="1" spcCol="1270" anchor="ctr" anchorCtr="0">
          <a:noAutofit/>
        </a:bodyPr>
        <a:lstStyle/>
        <a:p>
          <a:pPr lvl="0" algn="l" defTabSz="889000" rtl="0">
            <a:lnSpc>
              <a:spcPct val="90000"/>
            </a:lnSpc>
            <a:spcBef>
              <a:spcPct val="0"/>
            </a:spcBef>
            <a:spcAft>
              <a:spcPct val="35000"/>
            </a:spcAft>
          </a:pPr>
          <a:r>
            <a:rPr lang="en-US" sz="2000" kern="1200" spc="-150" dirty="0" smtClean="0"/>
            <a:t>CONVENING</a:t>
          </a:r>
          <a:endParaRPr lang="en-US" sz="2000" kern="1200" spc="-150" dirty="0"/>
        </a:p>
      </dsp:txBody>
      <dsp:txXfrm>
        <a:off x="1700579" y="330098"/>
        <a:ext cx="2586027" cy="2507589"/>
      </dsp:txXfrm>
    </dsp:sp>
    <dsp:sp modelId="{2AE54F89-9F25-694B-A4E7-77BC65A89F3B}">
      <dsp:nvSpPr>
        <dsp:cNvPr id="0" name=""/>
        <dsp:cNvSpPr/>
      </dsp:nvSpPr>
      <dsp:spPr>
        <a:xfrm rot="5400000">
          <a:off x="4363212" y="330098"/>
          <a:ext cx="2507589" cy="2507589"/>
        </a:xfrm>
        <a:prstGeom prst="pieWedge">
          <a:avLst/>
        </a:prstGeom>
        <a:solidFill>
          <a:schemeClr val="accent2">
            <a:hueOff val="-245742"/>
            <a:satOff val="29557"/>
            <a:lumOff val="3399"/>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142240" rIns="91440" bIns="142240" numCol="1" spcCol="1270" anchor="ctr" anchorCtr="0">
          <a:noAutofit/>
        </a:bodyPr>
        <a:lstStyle/>
        <a:p>
          <a:pPr lvl="0" algn="ctr" defTabSz="889000" rtl="0">
            <a:lnSpc>
              <a:spcPct val="90000"/>
            </a:lnSpc>
            <a:spcBef>
              <a:spcPct val="0"/>
            </a:spcBef>
            <a:spcAft>
              <a:spcPct val="35000"/>
            </a:spcAft>
          </a:pPr>
          <a:r>
            <a:rPr lang="en-US" sz="2000" kern="1200" spc="0" dirty="0" smtClean="0"/>
            <a:t>EQUIPPING</a:t>
          </a:r>
          <a:endParaRPr lang="en-US" sz="2000" kern="1200" spc="0" dirty="0"/>
        </a:p>
      </dsp:txBody>
      <dsp:txXfrm rot="5400000">
        <a:off x="4363212" y="330098"/>
        <a:ext cx="2507589" cy="2507589"/>
      </dsp:txXfrm>
    </dsp:sp>
    <dsp:sp modelId="{03E4E7C4-9CD7-FE43-BC5D-3B19695BA874}">
      <dsp:nvSpPr>
        <dsp:cNvPr id="0" name=""/>
        <dsp:cNvSpPr/>
      </dsp:nvSpPr>
      <dsp:spPr>
        <a:xfrm rot="10800000">
          <a:off x="4363212" y="2953512"/>
          <a:ext cx="2507589" cy="2507589"/>
        </a:xfrm>
        <a:prstGeom prst="pieWedge">
          <a:avLst/>
        </a:prstGeom>
        <a:solidFill>
          <a:schemeClr val="accent2">
            <a:hueOff val="-491484"/>
            <a:satOff val="59113"/>
            <a:lumOff val="6797"/>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142240" rIns="91440" bIns="142240" numCol="1" spcCol="1270" anchor="ctr" anchorCtr="0">
          <a:noAutofit/>
        </a:bodyPr>
        <a:lstStyle/>
        <a:p>
          <a:pPr lvl="0" algn="ctr" defTabSz="889000" rtl="0">
            <a:lnSpc>
              <a:spcPct val="90000"/>
            </a:lnSpc>
            <a:spcBef>
              <a:spcPct val="0"/>
            </a:spcBef>
            <a:spcAft>
              <a:spcPct val="35000"/>
            </a:spcAft>
          </a:pPr>
          <a:r>
            <a:rPr lang="en-US" sz="2000" kern="1200" spc="0" dirty="0" smtClean="0"/>
            <a:t>HEALING</a:t>
          </a:r>
          <a:endParaRPr lang="en-US" sz="2000" kern="1200" spc="0" dirty="0"/>
        </a:p>
      </dsp:txBody>
      <dsp:txXfrm rot="10800000">
        <a:off x="4363212" y="2953512"/>
        <a:ext cx="2507589" cy="2507589"/>
      </dsp:txXfrm>
    </dsp:sp>
    <dsp:sp modelId="{38608F18-E9C2-5B46-945A-2565456F66E7}">
      <dsp:nvSpPr>
        <dsp:cNvPr id="0" name=""/>
        <dsp:cNvSpPr/>
      </dsp:nvSpPr>
      <dsp:spPr>
        <a:xfrm rot="16200000">
          <a:off x="1739798" y="2953512"/>
          <a:ext cx="2507589" cy="2507589"/>
        </a:xfrm>
        <a:prstGeom prst="pieWedge">
          <a:avLst/>
        </a:prstGeom>
        <a:solidFill>
          <a:schemeClr val="accent2">
            <a:hueOff val="-737226"/>
            <a:satOff val="88670"/>
            <a:lumOff val="10196"/>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142240" rIns="91440" bIns="142240" numCol="1" spcCol="1270" anchor="ctr" anchorCtr="0">
          <a:noAutofit/>
        </a:bodyPr>
        <a:lstStyle/>
        <a:p>
          <a:pPr lvl="0" algn="l" defTabSz="889000" rtl="0">
            <a:lnSpc>
              <a:spcPct val="90000"/>
            </a:lnSpc>
            <a:spcBef>
              <a:spcPct val="0"/>
            </a:spcBef>
            <a:spcAft>
              <a:spcPct val="35000"/>
            </a:spcAft>
          </a:pPr>
          <a:r>
            <a:rPr lang="en-US" sz="2000" kern="1200" spc="0" dirty="0" smtClean="0"/>
            <a:t>COMMUNITY OF PRACTICE</a:t>
          </a:r>
          <a:endParaRPr lang="en-US" sz="2000" kern="1200" spc="0" dirty="0"/>
        </a:p>
      </dsp:txBody>
      <dsp:txXfrm rot="16200000">
        <a:off x="1739798" y="2953512"/>
        <a:ext cx="2507589" cy="2507589"/>
      </dsp:txXfrm>
    </dsp:sp>
    <dsp:sp modelId="{96FA1716-1003-CC46-A33D-54F09E022201}">
      <dsp:nvSpPr>
        <dsp:cNvPr id="0" name=""/>
        <dsp:cNvSpPr/>
      </dsp:nvSpPr>
      <dsp:spPr>
        <a:xfrm>
          <a:off x="3872407" y="2374392"/>
          <a:ext cx="865784" cy="752856"/>
        </a:xfrm>
        <a:prstGeom prst="circularArrow">
          <a:avLst/>
        </a:prstGeom>
        <a:solidFill>
          <a:schemeClr val="accent2">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8095EA6B-B0DC-D84E-BC41-0D9995B54D4E}">
      <dsp:nvSpPr>
        <dsp:cNvPr id="0" name=""/>
        <dsp:cNvSpPr/>
      </dsp:nvSpPr>
      <dsp:spPr>
        <a:xfrm rot="10800000">
          <a:off x="3872407" y="2663952"/>
          <a:ext cx="865784" cy="752856"/>
        </a:xfrm>
        <a:prstGeom prst="circularArrow">
          <a:avLst/>
        </a:prstGeom>
        <a:solidFill>
          <a:schemeClr val="accent2">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94E95F9-6218-3349-8174-AE74A0540000}">
      <dsp:nvSpPr>
        <dsp:cNvPr id="0" name=""/>
        <dsp:cNvSpPr/>
      </dsp:nvSpPr>
      <dsp:spPr>
        <a:xfrm>
          <a:off x="0" y="4077160"/>
          <a:ext cx="7315200" cy="891983"/>
        </a:xfrm>
        <a:prstGeom prst="rect">
          <a:avLst/>
        </a:prstGeom>
        <a:gradFill rotWithShape="0">
          <a:gsLst>
            <a:gs pos="0">
              <a:schemeClr val="accent4">
                <a:alpha val="90000"/>
                <a:hueOff val="0"/>
                <a:satOff val="0"/>
                <a:lumOff val="0"/>
                <a:alphaOff val="0"/>
              </a:schemeClr>
            </a:gs>
            <a:gs pos="100000">
              <a:schemeClr val="accent4">
                <a:alpha val="90000"/>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tx1">
                  <a:lumMod val="85000"/>
                  <a:lumOff val="15000"/>
                </a:schemeClr>
              </a:solidFill>
            </a:rPr>
            <a:t>Community of Practice</a:t>
          </a:r>
          <a:endParaRPr lang="en-US" sz="2800" kern="1200" dirty="0">
            <a:solidFill>
              <a:schemeClr val="tx1">
                <a:lumMod val="85000"/>
                <a:lumOff val="15000"/>
              </a:schemeClr>
            </a:solidFill>
          </a:endParaRPr>
        </a:p>
      </dsp:txBody>
      <dsp:txXfrm>
        <a:off x="0" y="4077160"/>
        <a:ext cx="7315200" cy="891983"/>
      </dsp:txXfrm>
    </dsp:sp>
    <dsp:sp modelId="{25248823-C09A-BB4D-8992-A7E8B3B5C3B4}">
      <dsp:nvSpPr>
        <dsp:cNvPr id="0" name=""/>
        <dsp:cNvSpPr/>
      </dsp:nvSpPr>
      <dsp:spPr>
        <a:xfrm rot="10800000">
          <a:off x="0" y="2619443"/>
          <a:ext cx="7315200" cy="1371870"/>
        </a:xfrm>
        <a:prstGeom prst="upArrowCallout">
          <a:avLst/>
        </a:prstGeom>
        <a:gradFill rotWithShape="0">
          <a:gsLst>
            <a:gs pos="0">
              <a:schemeClr val="accent4">
                <a:alpha val="90000"/>
                <a:hueOff val="0"/>
                <a:satOff val="0"/>
                <a:lumOff val="0"/>
                <a:alphaOff val="-13333"/>
              </a:schemeClr>
            </a:gs>
            <a:gs pos="100000">
              <a:schemeClr val="accent4">
                <a:alpha val="90000"/>
                <a:hueOff val="0"/>
                <a:satOff val="0"/>
                <a:lumOff val="0"/>
                <a:alphaOff val="-13333"/>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fr-CA" sz="2800" kern="1200" noProof="0" dirty="0" smtClean="0">
              <a:solidFill>
                <a:schemeClr val="tx1">
                  <a:lumMod val="85000"/>
                  <a:lumOff val="15000"/>
                </a:schemeClr>
              </a:solidFill>
            </a:rPr>
            <a:t>Advanced equipping session</a:t>
          </a:r>
          <a:endParaRPr lang="fr-CA" sz="2400" kern="1200" noProof="0" dirty="0">
            <a:solidFill>
              <a:schemeClr val="tx1">
                <a:lumMod val="85000"/>
                <a:lumOff val="15000"/>
              </a:schemeClr>
            </a:solidFill>
          </a:endParaRPr>
        </a:p>
      </dsp:txBody>
      <dsp:txXfrm rot="10800000">
        <a:off x="0" y="2619443"/>
        <a:ext cx="7315200" cy="1371870"/>
      </dsp:txXfrm>
    </dsp:sp>
    <dsp:sp modelId="{D68F4812-21D3-C74F-85D9-B411A1B21164}">
      <dsp:nvSpPr>
        <dsp:cNvPr id="0" name=""/>
        <dsp:cNvSpPr/>
      </dsp:nvSpPr>
      <dsp:spPr>
        <a:xfrm rot="10800000">
          <a:off x="0" y="1338244"/>
          <a:ext cx="7315200" cy="1371870"/>
        </a:xfrm>
        <a:prstGeom prst="upArrowCallout">
          <a:avLst/>
        </a:prstGeom>
        <a:gradFill rotWithShape="0">
          <a:gsLst>
            <a:gs pos="0">
              <a:schemeClr val="accent4">
                <a:alpha val="90000"/>
                <a:hueOff val="0"/>
                <a:satOff val="0"/>
                <a:lumOff val="0"/>
                <a:alphaOff val="-26667"/>
              </a:schemeClr>
            </a:gs>
            <a:gs pos="100000">
              <a:schemeClr val="accent4">
                <a:alpha val="90000"/>
                <a:hueOff val="0"/>
                <a:satOff val="0"/>
                <a:lumOff val="0"/>
                <a:alphaOff val="-26667"/>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fr-CA" sz="2800" kern="1200" noProof="0" dirty="0" smtClean="0">
              <a:solidFill>
                <a:schemeClr val="tx1">
                  <a:lumMod val="85000"/>
                  <a:lumOff val="15000"/>
                </a:schemeClr>
              </a:solidFill>
            </a:rPr>
            <a:t>Practicum</a:t>
          </a:r>
          <a:endParaRPr lang="fr-CA" sz="2800" kern="1200" noProof="0" dirty="0">
            <a:solidFill>
              <a:schemeClr val="tx1">
                <a:lumMod val="85000"/>
                <a:lumOff val="15000"/>
              </a:schemeClr>
            </a:solidFill>
          </a:endParaRPr>
        </a:p>
      </dsp:txBody>
      <dsp:txXfrm rot="10800000">
        <a:off x="0" y="1338244"/>
        <a:ext cx="7315200" cy="1371870"/>
      </dsp:txXfrm>
    </dsp:sp>
    <dsp:sp modelId="{1AE73A68-D519-2C42-9918-F2077F69047C}">
      <dsp:nvSpPr>
        <dsp:cNvPr id="0" name=""/>
        <dsp:cNvSpPr/>
      </dsp:nvSpPr>
      <dsp:spPr>
        <a:xfrm rot="10800000">
          <a:off x="0" y="0"/>
          <a:ext cx="7315200" cy="1371870"/>
        </a:xfrm>
        <a:prstGeom prst="upArrowCallout">
          <a:avLst/>
        </a:prstGeom>
        <a:gradFill rotWithShape="0">
          <a:gsLst>
            <a:gs pos="0">
              <a:schemeClr val="accent4">
                <a:alpha val="90000"/>
                <a:hueOff val="0"/>
                <a:satOff val="0"/>
                <a:lumOff val="0"/>
                <a:alphaOff val="-40000"/>
              </a:schemeClr>
            </a:gs>
            <a:gs pos="100000">
              <a:schemeClr val="accent4">
                <a:alpha val="90000"/>
                <a:hueOff val="0"/>
                <a:satOff val="0"/>
                <a:lumOff val="0"/>
                <a:alphaOff val="-4000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fr-CA" sz="2800" kern="1200" noProof="0" dirty="0" smtClean="0">
              <a:solidFill>
                <a:schemeClr val="tx1">
                  <a:lumMod val="85000"/>
                  <a:lumOff val="15000"/>
                </a:schemeClr>
              </a:solidFill>
            </a:rPr>
            <a:t>Initial equipping session</a:t>
          </a:r>
          <a:endParaRPr lang="fr-CA" sz="2400" kern="1200" noProof="0" dirty="0">
            <a:solidFill>
              <a:schemeClr val="tx1">
                <a:lumMod val="85000"/>
                <a:lumOff val="15000"/>
              </a:schemeClr>
            </a:solidFill>
          </a:endParaRPr>
        </a:p>
      </dsp:txBody>
      <dsp:txXfrm rot="10800000">
        <a:off x="0" y="0"/>
        <a:ext cx="7315200" cy="137187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C255680-AED4-D146-A47C-BB5EA3A14FCE}">
      <dsp:nvSpPr>
        <dsp:cNvPr id="0" name=""/>
        <dsp:cNvSpPr/>
      </dsp:nvSpPr>
      <dsp:spPr>
        <a:xfrm>
          <a:off x="0" y="0"/>
          <a:ext cx="4274820" cy="1303020"/>
        </a:xfrm>
        <a:prstGeom prst="roundRect">
          <a:avLst>
            <a:gd name="adj" fmla="val 10000"/>
          </a:avLst>
        </a:prstGeom>
        <a:gradFill rotWithShape="0">
          <a:gsLst>
            <a:gs pos="0">
              <a:schemeClr val="accent2">
                <a:hueOff val="0"/>
                <a:satOff val="0"/>
                <a:lumOff val="0"/>
                <a:alphaOff val="0"/>
              </a:schemeClr>
            </a:gs>
            <a:gs pos="100000">
              <a:schemeClr val="accent2">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t>Master facilitators</a:t>
          </a:r>
        </a:p>
      </dsp:txBody>
      <dsp:txXfrm>
        <a:off x="0" y="0"/>
        <a:ext cx="2945088" cy="1303020"/>
      </dsp:txXfrm>
    </dsp:sp>
    <dsp:sp modelId="{1B24C567-0C18-AB43-ACAE-B1DB9172147C}">
      <dsp:nvSpPr>
        <dsp:cNvPr id="0" name=""/>
        <dsp:cNvSpPr/>
      </dsp:nvSpPr>
      <dsp:spPr>
        <a:xfrm>
          <a:off x="377189" y="1520190"/>
          <a:ext cx="4274820" cy="1303020"/>
        </a:xfrm>
        <a:prstGeom prst="roundRect">
          <a:avLst>
            <a:gd name="adj" fmla="val 10000"/>
          </a:avLst>
        </a:prstGeom>
        <a:gradFill rotWithShape="0">
          <a:gsLst>
            <a:gs pos="0">
              <a:schemeClr val="accent3">
                <a:hueOff val="0"/>
                <a:satOff val="0"/>
                <a:lumOff val="0"/>
                <a:alphaOff val="0"/>
              </a:schemeClr>
            </a:gs>
            <a:gs pos="100000">
              <a:schemeClr val="accent3">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noProof="0" dirty="0" smtClean="0"/>
            <a:t>Trainers</a:t>
          </a:r>
          <a:endParaRPr lang="en-CA" sz="3200" kern="1200" noProof="0" dirty="0" smtClean="0"/>
        </a:p>
      </dsp:txBody>
      <dsp:txXfrm>
        <a:off x="377189" y="1520190"/>
        <a:ext cx="3050667" cy="1303020"/>
      </dsp:txXfrm>
    </dsp:sp>
    <dsp:sp modelId="{2668F40A-9C1C-D140-8D57-69C8A9A7D2CC}">
      <dsp:nvSpPr>
        <dsp:cNvPr id="0" name=""/>
        <dsp:cNvSpPr/>
      </dsp:nvSpPr>
      <dsp:spPr>
        <a:xfrm>
          <a:off x="754379" y="3040380"/>
          <a:ext cx="4274820" cy="1303020"/>
        </a:xfrm>
        <a:prstGeom prst="roundRect">
          <a:avLst>
            <a:gd name="adj" fmla="val 10000"/>
          </a:avLst>
        </a:prstGeom>
        <a:gradFill rotWithShape="0">
          <a:gsLst>
            <a:gs pos="0">
              <a:schemeClr val="accent4">
                <a:hueOff val="0"/>
                <a:satOff val="0"/>
                <a:lumOff val="0"/>
                <a:alphaOff val="0"/>
              </a:schemeClr>
            </a:gs>
            <a:gs pos="100000">
              <a:schemeClr val="accent4">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t>Caregivers</a:t>
          </a:r>
          <a:endParaRPr lang="en-US" sz="1800" i="1" kern="1200" dirty="0"/>
        </a:p>
      </dsp:txBody>
      <dsp:txXfrm>
        <a:off x="754379" y="3040380"/>
        <a:ext cx="3050667" cy="1303020"/>
      </dsp:txXfrm>
    </dsp:sp>
    <dsp:sp modelId="{ABDD6DB6-2514-264E-9451-36640FA7CF3D}">
      <dsp:nvSpPr>
        <dsp:cNvPr id="0" name=""/>
        <dsp:cNvSpPr/>
      </dsp:nvSpPr>
      <dsp:spPr>
        <a:xfrm>
          <a:off x="3427857" y="988123"/>
          <a:ext cx="846963" cy="846963"/>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dirty="0"/>
        </a:p>
      </dsp:txBody>
      <dsp:txXfrm>
        <a:off x="3427857" y="988123"/>
        <a:ext cx="846963" cy="846963"/>
      </dsp:txXfrm>
    </dsp:sp>
    <dsp:sp modelId="{87122BC9-AC9D-BB44-9511-CEF52BB22A12}">
      <dsp:nvSpPr>
        <dsp:cNvPr id="0" name=""/>
        <dsp:cNvSpPr/>
      </dsp:nvSpPr>
      <dsp:spPr>
        <a:xfrm>
          <a:off x="3805047" y="2499626"/>
          <a:ext cx="846963" cy="846963"/>
        </a:xfrm>
        <a:prstGeom prst="downArrow">
          <a:avLst>
            <a:gd name="adj1" fmla="val 55000"/>
            <a:gd name="adj2" fmla="val 45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dirty="0"/>
        </a:p>
      </dsp:txBody>
      <dsp:txXfrm>
        <a:off x="3805047" y="2499626"/>
        <a:ext cx="846963" cy="846963"/>
      </dsp:txXfrm>
    </dsp:sp>
  </dsp:spTree>
</dsp:drawing>
</file>

<file path=ppt/diagrams/layout1.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48694B3-976A-244C-B994-778C5A10C1A4}" type="datetimeFigureOut">
              <a:rPr lang="en-US" smtClean="0"/>
              <a:pPr/>
              <a:t>9/7/2013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84AEB16-FAB1-C749-A5FC-71730E7B980B}" type="slidenum">
              <a:rPr lang="en-US" smtClean="0"/>
              <a:pPr/>
              <a:t>‹#›</a:t>
            </a:fld>
            <a:endParaRPr lang="en-US" dirty="0"/>
          </a:p>
        </p:txBody>
      </p:sp>
    </p:spTree>
    <p:extLst>
      <p:ext uri="{BB962C8B-B14F-4D97-AF65-F5344CB8AC3E}">
        <p14:creationId xmlns:p14="http://schemas.microsoft.com/office/powerpoint/2010/main" xmlns="" val="6506461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FE8D4B-5B3C-4A0A-B0B1-3474445F8A6E}" type="datetimeFigureOut">
              <a:rPr lang="en-US" smtClean="0"/>
              <a:pPr/>
              <a:t>9/7/2013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6E4B44-6999-48EB-86F3-B29790A4AA7E}" type="slidenum">
              <a:rPr lang="en-US" smtClean="0"/>
              <a:pPr/>
              <a:t>‹#›</a:t>
            </a:fld>
            <a:endParaRPr lang="en-US" dirty="0"/>
          </a:p>
        </p:txBody>
      </p:sp>
    </p:spTree>
    <p:extLst>
      <p:ext uri="{BB962C8B-B14F-4D97-AF65-F5344CB8AC3E}">
        <p14:creationId xmlns:p14="http://schemas.microsoft.com/office/powerpoint/2010/main" xmlns="" val="383206283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Came into this through the </a:t>
            </a:r>
            <a:r>
              <a:rPr lang="en-US" dirty="0" err="1" smtClean="0"/>
              <a:t>missiological</a:t>
            </a:r>
            <a:r>
              <a:rPr lang="en-US" baseline="0" dirty="0" smtClean="0"/>
              <a:t>, Scripture Engagement door: how do you translate the Bible into the lives of people who are going through widespread, long-lasting unjust suffering? From the beginning, a marrying of Bible and mental health principles.</a:t>
            </a:r>
            <a:endParaRPr lang="en-US" dirty="0"/>
          </a:p>
        </p:txBody>
      </p:sp>
      <p:sp>
        <p:nvSpPr>
          <p:cNvPr id="4" name="Slide Number Placeholder 3"/>
          <p:cNvSpPr>
            <a:spLocks noGrp="1"/>
          </p:cNvSpPr>
          <p:nvPr>
            <p:ph type="sldNum" sz="quarter" idx="10"/>
          </p:nvPr>
        </p:nvSpPr>
        <p:spPr/>
        <p:txBody>
          <a:bodyPr/>
          <a:lstStyle/>
          <a:p>
            <a:fld id="{D36E4B44-6999-48EB-86F3-B29790A4AA7E}" type="slidenum">
              <a:rPr lang="en-US" smtClean="0"/>
              <a:pPr/>
              <a:t>3</a:t>
            </a:fld>
            <a:endParaRPr lang="en-US"/>
          </a:p>
        </p:txBody>
      </p:sp>
    </p:spTree>
    <p:extLst>
      <p:ext uri="{BB962C8B-B14F-4D97-AF65-F5344CB8AC3E}">
        <p14:creationId xmlns:p14="http://schemas.microsoft.com/office/powerpoint/2010/main" xmlns="" val="2462367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kids cover</a:t>
            </a:r>
            <a:endParaRPr lang="en-US" dirty="0"/>
          </a:p>
        </p:txBody>
      </p:sp>
      <p:sp>
        <p:nvSpPr>
          <p:cNvPr id="4" name="Slide Number Placeholder 3"/>
          <p:cNvSpPr>
            <a:spLocks noGrp="1"/>
          </p:cNvSpPr>
          <p:nvPr>
            <p:ph type="sldNum" sz="quarter" idx="10"/>
          </p:nvPr>
        </p:nvSpPr>
        <p:spPr/>
        <p:txBody>
          <a:bodyPr/>
          <a:lstStyle/>
          <a:p>
            <a:fld id="{D36E4B44-6999-48EB-86F3-B29790A4AA7E}" type="slidenum">
              <a:rPr lang="en-US" smtClean="0"/>
              <a:pPr/>
              <a:t>8</a:t>
            </a:fld>
            <a:endParaRPr lang="en-US" dirty="0"/>
          </a:p>
        </p:txBody>
      </p:sp>
    </p:spTree>
    <p:extLst>
      <p:ext uri="{BB962C8B-B14F-4D97-AF65-F5344CB8AC3E}">
        <p14:creationId xmlns:p14="http://schemas.microsoft.com/office/powerpoint/2010/main" xmlns="" val="3989189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Even the care-givers</a:t>
            </a:r>
            <a:r>
              <a:rPr lang="en-US" baseline="0" dirty="0" smtClean="0"/>
              <a:t> are traumatized and need healing before they can minister to others.</a:t>
            </a: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a:t>
            </a:r>
            <a:r>
              <a:rPr lang="en-US" dirty="0" smtClean="0"/>
              <a:t>Restoring” celebration</a:t>
            </a:r>
            <a:r>
              <a:rPr lang="en-US" baseline="0" dirty="0" smtClean="0"/>
              <a:t> </a:t>
            </a:r>
            <a:r>
              <a:rPr lang="en-US" i="0" dirty="0" smtClean="0">
                <a:solidFill>
                  <a:srgbClr val="1E1C11"/>
                </a:solidFill>
              </a:rPr>
              <a:t>signifies women’s transition from “victim” to “survivor”</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smtClean="0"/>
              <a:t>This program has a multiplier effect</a:t>
            </a:r>
            <a:endParaRPr lang="en-US" i="0" dirty="0" smtClean="0">
              <a:solidFill>
                <a:srgbClr val="1E1C11"/>
              </a:solidFill>
            </a:endParaRPr>
          </a:p>
          <a:p>
            <a:endParaRPr lang="en-US" dirty="0" smtClean="0"/>
          </a:p>
          <a:p>
            <a:r>
              <a:rPr lang="en-US" dirty="0" smtClean="0"/>
              <a:t>Audiences: </a:t>
            </a:r>
            <a:r>
              <a:rPr lang="en-US" b="1" dirty="0" smtClean="0"/>
              <a:t>Gatekeepers,</a:t>
            </a:r>
            <a:r>
              <a:rPr lang="en-US" b="1" baseline="0" dirty="0" smtClean="0"/>
              <a:t> Care-givers, Victims, Neighbors</a:t>
            </a:r>
          </a:p>
          <a:p>
            <a:r>
              <a:rPr lang="en-US" baseline="0" dirty="0" smtClean="0"/>
              <a:t>Materials: Leaders kit, Equippers kit, Survivor’s kit, Bible</a:t>
            </a:r>
          </a:p>
          <a:p>
            <a:endParaRPr lang="en-US" baseline="0" dirty="0" smtClean="0"/>
          </a:p>
          <a:p>
            <a:r>
              <a:rPr lang="en-US" baseline="0" dirty="0" smtClean="0"/>
              <a:t>Healing and Restoring are local sessions.</a:t>
            </a:r>
            <a:endParaRPr lang="en-US" dirty="0"/>
          </a:p>
        </p:txBody>
      </p:sp>
      <p:sp>
        <p:nvSpPr>
          <p:cNvPr id="4" name="Slide Number Placeholder 3"/>
          <p:cNvSpPr>
            <a:spLocks noGrp="1"/>
          </p:cNvSpPr>
          <p:nvPr>
            <p:ph type="sldNum" sz="quarter" idx="10"/>
          </p:nvPr>
        </p:nvSpPr>
        <p:spPr/>
        <p:txBody>
          <a:bodyPr/>
          <a:lstStyle/>
          <a:p>
            <a:fld id="{08109F0E-BAFB-9E47-8A94-40998166FF84}" type="slidenum">
              <a:rPr lang="en-US" smtClean="0"/>
              <a:pPr/>
              <a:t>9</a:t>
            </a:fld>
            <a:endParaRPr lang="en-US" dirty="0"/>
          </a:p>
        </p:txBody>
      </p:sp>
    </p:spTree>
    <p:extLst>
      <p:ext uri="{BB962C8B-B14F-4D97-AF65-F5344CB8AC3E}">
        <p14:creationId xmlns:p14="http://schemas.microsoft.com/office/powerpoint/2010/main" xmlns="" val="1942888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6E4B44-6999-48EB-86F3-B29790A4AA7E}" type="slidenum">
              <a:rPr lang="en-US" smtClean="0"/>
              <a:pPr/>
              <a:t>15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 as linear as this looks! Requires lon</a:t>
            </a:r>
            <a:r>
              <a:rPr lang="en-US" baseline="0" dirty="0" smtClean="0"/>
              <a:t>g process of listening, clarifying, and realizing that cultural constraints will keep us from getting the whole picture. Be wary of trying to be efficient or maintaining locus of control with outsiders</a:t>
            </a:r>
            <a:endParaRPr lang="en-US" dirty="0"/>
          </a:p>
        </p:txBody>
      </p:sp>
      <p:sp>
        <p:nvSpPr>
          <p:cNvPr id="4" name="Slide Number Placeholder 3"/>
          <p:cNvSpPr>
            <a:spLocks noGrp="1"/>
          </p:cNvSpPr>
          <p:nvPr>
            <p:ph type="sldNum" sz="quarter" idx="10"/>
          </p:nvPr>
        </p:nvSpPr>
        <p:spPr/>
        <p:txBody>
          <a:bodyPr/>
          <a:lstStyle/>
          <a:p>
            <a:fld id="{D36E4B44-6999-48EB-86F3-B29790A4AA7E}" type="slidenum">
              <a:rPr lang="en-US" smtClean="0"/>
              <a:pPr/>
              <a:t>25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is traumatizing in culture may be nothing in another</a:t>
            </a:r>
            <a:r>
              <a:rPr lang="en-US" baseline="0" dirty="0" smtClean="0"/>
              <a:t> and vice versa. Must be able to hear these across cultures. For example, not being able to bury a parent was more traumatizing than gang rape by soldiers. </a:t>
            </a:r>
            <a:endParaRPr lang="en-US" dirty="0"/>
          </a:p>
        </p:txBody>
      </p:sp>
      <p:sp>
        <p:nvSpPr>
          <p:cNvPr id="4" name="Slide Number Placeholder 3"/>
          <p:cNvSpPr>
            <a:spLocks noGrp="1"/>
          </p:cNvSpPr>
          <p:nvPr>
            <p:ph type="sldNum" sz="quarter" idx="10"/>
          </p:nvPr>
        </p:nvSpPr>
        <p:spPr/>
        <p:txBody>
          <a:bodyPr/>
          <a:lstStyle/>
          <a:p>
            <a:fld id="{D36E4B44-6999-48EB-86F3-B29790A4AA7E}" type="slidenum">
              <a:rPr lang="en-US" smtClean="0"/>
              <a:pPr/>
              <a:t>30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733365" y="2708476"/>
            <a:ext cx="3313355" cy="1702160"/>
          </a:xfrm>
        </p:spPr>
        <p:txBody>
          <a:bodyPr>
            <a:normAutofit/>
          </a:bodyPr>
          <a:lstStyle>
            <a:lvl1pPr>
              <a:defRPr sz="3600" baseline="0"/>
            </a:lvl1pPr>
          </a:lstStyle>
          <a:p>
            <a:r>
              <a:rPr lang="en-US" dirty="0" smtClean="0"/>
              <a:t>AACC 2013</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002BF1B-7071-4F24-97C6-237479DB054E}" type="slidenum">
              <a:rPr lang="en-US" smtClean="0"/>
              <a:pPr/>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02BF1B-7071-4F24-97C6-237479DB054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4C736F-E737-C74B-B178-0F3C71218600}" type="datetime1">
              <a:rPr lang="en-US" smtClean="0"/>
              <a:pPr/>
              <a:t>9/7/2013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02BF1B-7071-4F24-97C6-237479DB054E}"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A5E2607-E55A-4742-9E41-2268807AB2B7}" type="datetime1">
              <a:rPr lang="en-US" smtClean="0"/>
              <a:pPr/>
              <a:t>9/7/2013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002BF1B-7071-4F24-97C6-237479DB054E}" type="slidenum">
              <a:rPr lang="en-US" smtClean="0"/>
              <a:pPr/>
              <a:t>‹#›</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D040AC1-EBEA-744A-BEEF-5D13539E1C37}" type="datetime1">
              <a:rPr lang="en-US" smtClean="0"/>
              <a:pPr/>
              <a:t>9/7/2013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002BF1B-7071-4F24-97C6-237479DB054E}"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2D64B7-6B20-0345-A827-C767F22A6CC9}" type="datetime1">
              <a:rPr lang="en-US" smtClean="0"/>
              <a:pPr/>
              <a:t>9/7/2013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E993EB-A367-7E4B-A7C3-94DC1E5F3C76}" type="datetime1">
              <a:rPr lang="en-US" smtClean="0"/>
              <a:pPr/>
              <a:t>9/7/2013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002BF1B-7071-4F24-97C6-237479DB054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2A4F6F4F-54F5-304A-97AA-139FC5FB01CD}" type="datetime1">
              <a:rPr lang="en-US" smtClean="0"/>
              <a:pPr/>
              <a:t>9/7/2013</a:t>
            </a:fld>
            <a:endParaRPr lang="en-US" dirty="0"/>
          </a:p>
        </p:txBody>
      </p:sp>
      <p:sp>
        <p:nvSpPr>
          <p:cNvPr id="7" name="Slide Number Placeholder 6"/>
          <p:cNvSpPr>
            <a:spLocks noGrp="1"/>
          </p:cNvSpPr>
          <p:nvPr>
            <p:ph type="sldNum" sz="quarter" idx="12"/>
          </p:nvPr>
        </p:nvSpPr>
        <p:spPr/>
        <p:txBody>
          <a:bodyPr/>
          <a:lstStyle/>
          <a:p>
            <a:fld id="{2002BF1B-7071-4F24-97C6-237479DB054E}" type="slidenum">
              <a:rPr lang="en-US" smtClean="0"/>
              <a:pPr/>
              <a:t>‹#›</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7" name="TextBox 86"/>
          <p:cNvSpPr txBox="1"/>
          <p:nvPr userDrawn="1"/>
        </p:nvSpPr>
        <p:spPr>
          <a:xfrm>
            <a:off x="4495800" y="6501295"/>
            <a:ext cx="4267200" cy="338554"/>
          </a:xfrm>
          <a:prstGeom prst="rect">
            <a:avLst/>
          </a:prstGeom>
          <a:noFill/>
        </p:spPr>
        <p:txBody>
          <a:bodyPr wrap="square" rtlCol="0">
            <a:spAutoFit/>
          </a:bodyPr>
          <a:lstStyle/>
          <a:p>
            <a:pPr algn="r"/>
            <a:r>
              <a:rPr lang="en-US" sz="1600" dirty="0" smtClean="0">
                <a:solidFill>
                  <a:srgbClr val="4B4B4B"/>
                </a:solidFill>
                <a:latin typeface="+mj-lt"/>
              </a:rPr>
              <a:t>Restoration Programs</a:t>
            </a:r>
            <a:endParaRPr lang="en-US" sz="1600" dirty="0">
              <a:solidFill>
                <a:srgbClr val="4B4B4B"/>
              </a:solidFill>
              <a:latin typeface="+mj-lt"/>
            </a:endParaRPr>
          </a:p>
        </p:txBody>
      </p:sp>
      <p:pic>
        <p:nvPicPr>
          <p:cNvPr id="88" name="Picture 87"/>
          <p:cNvPicPr>
            <a:picLocks noChangeAspect="1"/>
          </p:cNvPicPr>
          <p:nvPr userDrawn="1"/>
        </p:nvPicPr>
        <p:blipFill rotWithShape="1">
          <a:blip r:embed="rId2" cstate="print"/>
          <a:srcRect l="17056" t="3729" r="23401" b="40386"/>
          <a:stretch/>
        </p:blipFill>
        <p:spPr>
          <a:xfrm>
            <a:off x="8763000" y="6477000"/>
            <a:ext cx="339225" cy="308738"/>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0CBCA2-C9D4-754F-8B87-F394A6F0C0CA}" type="datetime1">
              <a:rPr lang="en-US" smtClean="0"/>
              <a:pPr/>
              <a:t>9/7/2013</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7" name="Slide Number Placeholder 6"/>
          <p:cNvSpPr>
            <a:spLocks noGrp="1"/>
          </p:cNvSpPr>
          <p:nvPr>
            <p:ph type="sldNum" sz="quarter" idx="12"/>
          </p:nvPr>
        </p:nvSpPr>
        <p:spPr/>
        <p:txBody>
          <a:bodyPr/>
          <a:lstStyle/>
          <a:p>
            <a:fld id="{2002BF1B-7071-4F24-97C6-237479DB054E}" type="slidenum">
              <a:rPr lang="en-US" smtClean="0"/>
              <a:pPr/>
              <a:t>‹#›</a:t>
            </a:fld>
            <a:endParaRPr lang="en-US" dirty="0"/>
          </a:p>
        </p:txBody>
      </p:sp>
      <p:sp>
        <p:nvSpPr>
          <p:cNvPr id="53" name="TextBox 52"/>
          <p:cNvSpPr txBox="1"/>
          <p:nvPr userDrawn="1"/>
        </p:nvSpPr>
        <p:spPr>
          <a:xfrm>
            <a:off x="4495800" y="6501295"/>
            <a:ext cx="4267200" cy="338554"/>
          </a:xfrm>
          <a:prstGeom prst="rect">
            <a:avLst/>
          </a:prstGeom>
          <a:noFill/>
        </p:spPr>
        <p:txBody>
          <a:bodyPr wrap="square" rtlCol="0">
            <a:spAutoFit/>
          </a:bodyPr>
          <a:lstStyle/>
          <a:p>
            <a:pPr algn="r"/>
            <a:r>
              <a:rPr lang="en-US" sz="1600" dirty="0" smtClean="0">
                <a:solidFill>
                  <a:srgbClr val="4B4B4B"/>
                </a:solidFill>
                <a:latin typeface="+mj-lt"/>
              </a:rPr>
              <a:t>Restoration Programs</a:t>
            </a:r>
            <a:endParaRPr lang="en-US" sz="1600" dirty="0">
              <a:solidFill>
                <a:srgbClr val="4B4B4B"/>
              </a:solidFill>
              <a:latin typeface="+mj-lt"/>
            </a:endParaRPr>
          </a:p>
        </p:txBody>
      </p:sp>
      <p:pic>
        <p:nvPicPr>
          <p:cNvPr id="54" name="Picture 53"/>
          <p:cNvPicPr>
            <a:picLocks noChangeAspect="1"/>
          </p:cNvPicPr>
          <p:nvPr userDrawn="1"/>
        </p:nvPicPr>
        <p:blipFill rotWithShape="1">
          <a:blip r:embed="rId2" cstate="print"/>
          <a:srcRect l="17056" t="3729" r="23401" b="40386"/>
          <a:stretch/>
        </p:blipFill>
        <p:spPr>
          <a:xfrm>
            <a:off x="8763000" y="6477000"/>
            <a:ext cx="339225" cy="308738"/>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4D4A17-A801-D24A-BFC7-F6280805C14E}" type="datetime1">
              <a:rPr lang="en-US" smtClean="0"/>
              <a:pPr/>
              <a:t>9/7/2013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02BF1B-7071-4F24-97C6-237479DB054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D4568-26F1-9F4C-80AA-20B9A4EAEC18}" type="datetime1">
              <a:rPr lang="en-US" smtClean="0"/>
              <a:pPr/>
              <a:t>9/7/2013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02BF1B-7071-4F24-97C6-237479DB054E}"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endParaRPr lang="en-US" dirty="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dirty="0"/>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E60615E3-B443-014C-8BA1-93546F81A2C3}" type="slidenum">
              <a:rPr lang="en-US"/>
              <a:pPr/>
              <a:t>‹#›</a:t>
            </a:fld>
            <a:endParaRPr lang="en-US" dirty="0"/>
          </a:p>
        </p:txBody>
      </p:sp>
    </p:spTree>
    <p:extLst>
      <p:ext uri="{BB962C8B-B14F-4D97-AF65-F5344CB8AC3E}">
        <p14:creationId xmlns:p14="http://schemas.microsoft.com/office/powerpoint/2010/main" xmlns="" val="22450922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B3C980C-1517-7C46-B037-E66AFF7CC410}" type="datetime1">
              <a:rPr lang="en-US" smtClean="0"/>
              <a:pPr/>
              <a:t>9/7/2013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a:t>
            </a:fld>
            <a:endParaRPr lang="en-US" dirty="0"/>
          </a:p>
        </p:txBody>
      </p:sp>
      <p:sp>
        <p:nvSpPr>
          <p:cNvPr id="7" name="Text Placeholder 6"/>
          <p:cNvSpPr>
            <a:spLocks noGrp="1"/>
          </p:cNvSpPr>
          <p:nvPr>
            <p:ph type="body" sz="quarter" idx="13"/>
          </p:nvPr>
        </p:nvSpPr>
        <p:spPr>
          <a:xfrm>
            <a:off x="762000" y="914400"/>
            <a:ext cx="6096000" cy="5029200"/>
          </a:xfrm>
        </p:spPr>
        <p:txBody>
          <a:bodyPr anchor="ctr" anchorCtr="0"/>
          <a:lstStyle>
            <a:lvl1pPr marL="0" indent="0">
              <a:lnSpc>
                <a:spcPts val="3800"/>
              </a:lnSpc>
              <a:spcAft>
                <a:spcPts val="1200"/>
              </a:spcAft>
              <a:buFontTx/>
              <a:buNone/>
              <a:defRPr>
                <a:solidFill>
                  <a:schemeClr val="tx2">
                    <a:lumMod val="75000"/>
                  </a:schemeClr>
                </a:solidFill>
              </a:defRPr>
            </a:lvl1pPr>
            <a:lvl2pPr marL="0" indent="0" algn="r">
              <a:buFontTx/>
              <a:buNone/>
              <a:defRPr sz="2000" b="0" i="0"/>
            </a:lvl2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xmlns="" val="1381963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2"/>
          <p:cNvGrpSpPr/>
          <p:nvPr/>
        </p:nvGrpSpPr>
        <p:grpSpPr>
          <a:xfrm>
            <a:off x="-382404" y="0"/>
            <a:ext cx="9932332" cy="6858000"/>
            <a:chOff x="-382404" y="0"/>
            <a:chExt cx="9932332" cy="6858000"/>
          </a:xfrm>
        </p:grpSpPr>
        <p:grpSp>
          <p:nvGrpSpPr>
            <p:cNvPr id="7" name="Group 44"/>
            <p:cNvGrpSpPr/>
            <p:nvPr/>
          </p:nvGrpSpPr>
          <p:grpSpPr>
            <a:xfrm>
              <a:off x="0" y="0"/>
              <a:ext cx="9144000" cy="6858000"/>
              <a:chOff x="0" y="0"/>
              <a:chExt cx="9144000" cy="6858000"/>
            </a:xfrm>
          </p:grpSpPr>
          <p:grpSp>
            <p:nvGrpSpPr>
              <p:cNvPr id="8"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733365" y="2708476"/>
            <a:ext cx="3313355" cy="1702160"/>
          </a:xfrm>
        </p:spPr>
        <p:txBody>
          <a:bodyPr>
            <a:normAutofit/>
          </a:bodyPr>
          <a:lstStyle>
            <a:lvl1pPr>
              <a:defRPr sz="3600" baseline="0"/>
            </a:lvl1pPr>
          </a:lstStyle>
          <a:p>
            <a:r>
              <a:rPr lang="en-US" dirty="0" smtClean="0"/>
              <a:t>AACC 2013</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002BF1B-7071-4F24-97C6-237479DB054E}" type="slidenum">
              <a:rPr lang="en-US" smtClean="0"/>
              <a:pPr/>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02BF1B-7071-4F24-97C6-237479DB054E}"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4C736F-E737-C74B-B178-0F3C71218600}" type="datetime1">
              <a:rPr lang="en-US" smtClean="0"/>
              <a:pPr/>
              <a:t>9/7/2013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02BF1B-7071-4F24-97C6-237479DB054E}"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A5E2607-E55A-4742-9E41-2268807AB2B7}" type="datetime1">
              <a:rPr lang="en-US" smtClean="0"/>
              <a:pPr/>
              <a:t>9/7/2013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002BF1B-7071-4F24-97C6-237479DB054E}" type="slidenum">
              <a:rPr lang="en-US" smtClean="0"/>
              <a:pPr/>
              <a:t>‹#›</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D040AC1-EBEA-744A-BEEF-5D13539E1C37}" type="datetime1">
              <a:rPr lang="en-US" smtClean="0"/>
              <a:pPr/>
              <a:t>9/7/2013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002BF1B-7071-4F24-97C6-237479DB054E}"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2D64B7-6B20-0345-A827-C767F22A6CC9}" type="datetime1">
              <a:rPr lang="en-US" smtClean="0"/>
              <a:pPr/>
              <a:t>9/7/2013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E993EB-A367-7E4B-A7C3-94DC1E5F3C76}" type="datetime1">
              <a:rPr lang="en-US" smtClean="0"/>
              <a:pPr/>
              <a:t>9/7/2013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002BF1B-7071-4F24-97C6-237479DB054E}"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43"/>
          <p:cNvGrpSpPr/>
          <p:nvPr/>
        </p:nvGrpSpPr>
        <p:grpSpPr>
          <a:xfrm>
            <a:off x="-382404" y="0"/>
            <a:ext cx="9932332" cy="6858000"/>
            <a:chOff x="-382404" y="0"/>
            <a:chExt cx="9932332" cy="6858000"/>
          </a:xfrm>
        </p:grpSpPr>
        <p:grpSp>
          <p:nvGrpSpPr>
            <p:cNvPr id="9" name="Group 44"/>
            <p:cNvGrpSpPr/>
            <p:nvPr/>
          </p:nvGrpSpPr>
          <p:grpSpPr>
            <a:xfrm>
              <a:off x="0" y="0"/>
              <a:ext cx="9144000" cy="6858000"/>
              <a:chOff x="0" y="0"/>
              <a:chExt cx="9144000" cy="6858000"/>
            </a:xfrm>
          </p:grpSpPr>
          <p:grpSp>
            <p:nvGrpSpPr>
              <p:cNvPr id="10"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2A4F6F4F-54F5-304A-97AA-139FC5FB01CD}" type="datetime1">
              <a:rPr lang="en-US" smtClean="0"/>
              <a:pPr/>
              <a:t>9/7/2013</a:t>
            </a:fld>
            <a:endParaRPr lang="en-US" dirty="0"/>
          </a:p>
        </p:txBody>
      </p:sp>
      <p:sp>
        <p:nvSpPr>
          <p:cNvPr id="7" name="Slide Number Placeholder 6"/>
          <p:cNvSpPr>
            <a:spLocks noGrp="1"/>
          </p:cNvSpPr>
          <p:nvPr>
            <p:ph type="sldNum" sz="quarter" idx="12"/>
          </p:nvPr>
        </p:nvSpPr>
        <p:spPr/>
        <p:txBody>
          <a:bodyPr/>
          <a:lstStyle/>
          <a:p>
            <a:fld id="{2002BF1B-7071-4F24-97C6-237479DB054E}" type="slidenum">
              <a:rPr lang="en-US" smtClean="0"/>
              <a:pPr/>
              <a:t>‹#›</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7" name="TextBox 86"/>
          <p:cNvSpPr txBox="1"/>
          <p:nvPr userDrawn="1"/>
        </p:nvSpPr>
        <p:spPr>
          <a:xfrm>
            <a:off x="4495800" y="6501295"/>
            <a:ext cx="4267200" cy="338554"/>
          </a:xfrm>
          <a:prstGeom prst="rect">
            <a:avLst/>
          </a:prstGeom>
          <a:noFill/>
        </p:spPr>
        <p:txBody>
          <a:bodyPr wrap="square" rtlCol="0">
            <a:spAutoFit/>
          </a:bodyPr>
          <a:lstStyle/>
          <a:p>
            <a:pPr algn="r"/>
            <a:r>
              <a:rPr lang="en-US" sz="1600" dirty="0" smtClean="0">
                <a:solidFill>
                  <a:srgbClr val="4B4B4B"/>
                </a:solidFill>
                <a:latin typeface="+mj-lt"/>
              </a:rPr>
              <a:t>Restoration Programs</a:t>
            </a:r>
            <a:endParaRPr lang="en-US" sz="1600" dirty="0">
              <a:solidFill>
                <a:srgbClr val="4B4B4B"/>
              </a:solidFill>
              <a:latin typeface="+mj-lt"/>
            </a:endParaRPr>
          </a:p>
        </p:txBody>
      </p:sp>
      <p:pic>
        <p:nvPicPr>
          <p:cNvPr id="88" name="Picture 87"/>
          <p:cNvPicPr>
            <a:picLocks noChangeAspect="1"/>
          </p:cNvPicPr>
          <p:nvPr userDrawn="1"/>
        </p:nvPicPr>
        <p:blipFill rotWithShape="1">
          <a:blip r:embed="rId2" cstate="print"/>
          <a:srcRect l="17056" t="3729" r="23401" b="40386"/>
          <a:stretch/>
        </p:blipFill>
        <p:spPr>
          <a:xfrm>
            <a:off x="8763000" y="6477000"/>
            <a:ext cx="339225" cy="308738"/>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43"/>
          <p:cNvGrpSpPr/>
          <p:nvPr/>
        </p:nvGrpSpPr>
        <p:grpSpPr>
          <a:xfrm>
            <a:off x="-382404" y="0"/>
            <a:ext cx="9932332" cy="6858000"/>
            <a:chOff x="-382404" y="0"/>
            <a:chExt cx="9932332" cy="6858000"/>
          </a:xfrm>
        </p:grpSpPr>
        <p:grpSp>
          <p:nvGrpSpPr>
            <p:cNvPr id="9" name="Group 44"/>
            <p:cNvGrpSpPr/>
            <p:nvPr/>
          </p:nvGrpSpPr>
          <p:grpSpPr>
            <a:xfrm>
              <a:off x="0" y="0"/>
              <a:ext cx="9144000" cy="6858000"/>
              <a:chOff x="0" y="0"/>
              <a:chExt cx="9144000" cy="6858000"/>
            </a:xfrm>
          </p:grpSpPr>
          <p:grpSp>
            <p:nvGrpSpPr>
              <p:cNvPr id="10"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0CBCA2-C9D4-754F-8B87-F394A6F0C0CA}" type="datetime1">
              <a:rPr lang="en-US" smtClean="0"/>
              <a:pPr/>
              <a:t>9/7/2013</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7" name="Slide Number Placeholder 6"/>
          <p:cNvSpPr>
            <a:spLocks noGrp="1"/>
          </p:cNvSpPr>
          <p:nvPr>
            <p:ph type="sldNum" sz="quarter" idx="12"/>
          </p:nvPr>
        </p:nvSpPr>
        <p:spPr/>
        <p:txBody>
          <a:bodyPr/>
          <a:lstStyle/>
          <a:p>
            <a:fld id="{2002BF1B-7071-4F24-97C6-237479DB054E}" type="slidenum">
              <a:rPr lang="en-US" smtClean="0"/>
              <a:pPr/>
              <a:t>‹#›</a:t>
            </a:fld>
            <a:endParaRPr lang="en-US" dirty="0"/>
          </a:p>
        </p:txBody>
      </p:sp>
      <p:sp>
        <p:nvSpPr>
          <p:cNvPr id="53" name="TextBox 52"/>
          <p:cNvSpPr txBox="1"/>
          <p:nvPr userDrawn="1"/>
        </p:nvSpPr>
        <p:spPr>
          <a:xfrm>
            <a:off x="4495800" y="6501295"/>
            <a:ext cx="4267200" cy="338554"/>
          </a:xfrm>
          <a:prstGeom prst="rect">
            <a:avLst/>
          </a:prstGeom>
          <a:noFill/>
        </p:spPr>
        <p:txBody>
          <a:bodyPr wrap="square" rtlCol="0">
            <a:spAutoFit/>
          </a:bodyPr>
          <a:lstStyle/>
          <a:p>
            <a:pPr algn="r"/>
            <a:r>
              <a:rPr lang="en-US" sz="1600" dirty="0" smtClean="0">
                <a:solidFill>
                  <a:srgbClr val="4B4B4B"/>
                </a:solidFill>
                <a:latin typeface="+mj-lt"/>
              </a:rPr>
              <a:t>Restoration Programs</a:t>
            </a:r>
            <a:endParaRPr lang="en-US" sz="1600" dirty="0">
              <a:solidFill>
                <a:srgbClr val="4B4B4B"/>
              </a:solidFill>
              <a:latin typeface="+mj-lt"/>
            </a:endParaRPr>
          </a:p>
        </p:txBody>
      </p:sp>
      <p:pic>
        <p:nvPicPr>
          <p:cNvPr id="54" name="Picture 53"/>
          <p:cNvPicPr>
            <a:picLocks noChangeAspect="1"/>
          </p:cNvPicPr>
          <p:nvPr userDrawn="1"/>
        </p:nvPicPr>
        <p:blipFill rotWithShape="1">
          <a:blip r:embed="rId2" cstate="print"/>
          <a:srcRect l="17056" t="3729" r="23401" b="40386"/>
          <a:stretch/>
        </p:blipFill>
        <p:spPr>
          <a:xfrm>
            <a:off x="8763000" y="6477000"/>
            <a:ext cx="339225" cy="308738"/>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4D4A17-A801-D24A-BFC7-F6280805C14E}" type="datetime1">
              <a:rPr lang="en-US" smtClean="0"/>
              <a:pPr/>
              <a:t>9/7/2013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02BF1B-7071-4F24-97C6-237479DB054E}" type="slidenum">
              <a:rPr lang="en-US" smtClean="0"/>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D4568-26F1-9F4C-80AA-20B9A4EAEC18}" type="datetime1">
              <a:rPr lang="en-US" smtClean="0"/>
              <a:pPr/>
              <a:t>9/7/2013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02BF1B-7071-4F24-97C6-237479DB054E}" type="slidenum">
              <a:rPr lang="en-US" smtClean="0"/>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endParaRPr lang="en-US" dirty="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dirty="0"/>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E60615E3-B443-014C-8BA1-93546F81A2C3}" type="slidenum">
              <a:rPr lang="en-US"/>
              <a:pPr/>
              <a:t>‹#›</a:t>
            </a:fld>
            <a:endParaRPr lang="en-US" dirty="0"/>
          </a:p>
        </p:txBody>
      </p:sp>
    </p:spTree>
    <p:extLst>
      <p:ext uri="{BB962C8B-B14F-4D97-AF65-F5344CB8AC3E}">
        <p14:creationId xmlns:p14="http://schemas.microsoft.com/office/powerpoint/2010/main" xmlns="" val="22450922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B3C980C-1517-7C46-B037-E66AFF7CC410}" type="datetime1">
              <a:rPr lang="en-US" smtClean="0"/>
              <a:pPr/>
              <a:t>9/7/2013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a:t>
            </a:fld>
            <a:endParaRPr lang="en-US" dirty="0"/>
          </a:p>
        </p:txBody>
      </p:sp>
      <p:sp>
        <p:nvSpPr>
          <p:cNvPr id="7" name="Text Placeholder 6"/>
          <p:cNvSpPr>
            <a:spLocks noGrp="1"/>
          </p:cNvSpPr>
          <p:nvPr>
            <p:ph type="body" sz="quarter" idx="13"/>
          </p:nvPr>
        </p:nvSpPr>
        <p:spPr>
          <a:xfrm>
            <a:off x="762000" y="914400"/>
            <a:ext cx="6096000" cy="5029200"/>
          </a:xfrm>
        </p:spPr>
        <p:txBody>
          <a:bodyPr anchor="ctr" anchorCtr="0"/>
          <a:lstStyle>
            <a:lvl1pPr marL="0" indent="0">
              <a:lnSpc>
                <a:spcPts val="3800"/>
              </a:lnSpc>
              <a:spcAft>
                <a:spcPts val="1200"/>
              </a:spcAft>
              <a:buFontTx/>
              <a:buNone/>
              <a:defRPr>
                <a:solidFill>
                  <a:schemeClr val="tx2">
                    <a:lumMod val="75000"/>
                  </a:schemeClr>
                </a:solidFill>
              </a:defRPr>
            </a:lvl1pPr>
            <a:lvl2pPr marL="0" indent="0" algn="r">
              <a:buFontTx/>
              <a:buNone/>
              <a:defRPr sz="2000" b="0" i="0"/>
            </a:lvl2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xmlns="" val="1381963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85FFCA3B-3BBA-8841-BEF4-189D965CB1A3}" type="datetime1">
              <a:rPr lang="en-US" smtClean="0"/>
              <a:pPr/>
              <a:t>9/7/2013</a:t>
            </a:fld>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2002BF1B-7071-4F24-97C6-237479DB054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660" r:id="rId13"/>
  </p:sldLayoutIdLst>
  <p:hf hdr="0" ftr="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7" name="Group 41"/>
          <p:cNvGrpSpPr/>
          <p:nvPr/>
        </p:nvGrpSpPr>
        <p:grpSpPr>
          <a:xfrm>
            <a:off x="-304800" y="0"/>
            <a:ext cx="9932332" cy="6858000"/>
            <a:chOff x="-382404" y="0"/>
            <a:chExt cx="9932332" cy="6858000"/>
          </a:xfrm>
        </p:grpSpPr>
        <p:grpSp>
          <p:nvGrpSpPr>
            <p:cNvPr id="8" name="Group 44"/>
            <p:cNvGrpSpPr/>
            <p:nvPr/>
          </p:nvGrpSpPr>
          <p:grpSpPr>
            <a:xfrm>
              <a:off x="0" y="0"/>
              <a:ext cx="9144000" cy="6858000"/>
              <a:chOff x="0" y="0"/>
              <a:chExt cx="9144000" cy="6858000"/>
            </a:xfrm>
          </p:grpSpPr>
          <p:grpSp>
            <p:nvGrpSpPr>
              <p:cNvPr id="9"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85FFCA3B-3BBA-8841-BEF4-189D965CB1A3}" type="datetime1">
              <a:rPr lang="en-US" smtClean="0"/>
              <a:pPr/>
              <a:t>9/7/2013</a:t>
            </a:fld>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2002BF1B-7071-4F24-97C6-237479DB054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Lst>
  <p:hf hdr="0" ftr="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2.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mentalhealthgracealliance.or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www.globaltraumarecovery.or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hyperlink" Target="http://www.globaltraumarecovery.org/" TargetMode="External"/><Relationship Id="rId3" Type="http://schemas.openxmlformats.org/officeDocument/2006/relationships/hyperlink" Target="http://sister.americanbible.org/" TargetMode="External"/><Relationship Id="rId7" Type="http://schemas.openxmlformats.org/officeDocument/2006/relationships/hyperlink" Target="mailto:Info@dianelangberg.org" TargetMode="External"/><Relationship Id="rId2" Type="http://schemas.openxmlformats.org/officeDocument/2006/relationships/hyperlink" Target="mailto:hhill@americanbible.org" TargetMode="External"/><Relationship Id="rId1" Type="http://schemas.openxmlformats.org/officeDocument/2006/relationships/slideLayout" Target="../slideLayouts/slideLayout2.xml"/><Relationship Id="rId6" Type="http://schemas.openxmlformats.org/officeDocument/2006/relationships/hyperlink" Target="mailto:trauma@biblical.edu" TargetMode="External"/><Relationship Id="rId5" Type="http://schemas.openxmlformats.org/officeDocument/2006/relationships/hyperlink" Target="http://www.mentalhealthgracealliance.org/" TargetMode="External"/><Relationship Id="rId4" Type="http://schemas.openxmlformats.org/officeDocument/2006/relationships/hyperlink" Target="mailto:Matthew_stanford@baylor.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subTitle" idx="1"/>
          </p:nvPr>
        </p:nvSpPr>
        <p:spPr>
          <a:xfrm>
            <a:off x="4724400" y="2743200"/>
            <a:ext cx="3309803" cy="2438400"/>
          </a:xfrm>
        </p:spPr>
        <p:txBody>
          <a:bodyPr>
            <a:normAutofit/>
          </a:bodyPr>
          <a:lstStyle/>
          <a:p>
            <a:pPr algn="r"/>
            <a:r>
              <a:rPr lang="en-US" dirty="0"/>
              <a:t>Addressing Trauma in International Settings: </a:t>
            </a:r>
            <a:r>
              <a:rPr lang="en-US" dirty="0" smtClean="0"/>
              <a:t/>
            </a:r>
            <a:br>
              <a:rPr lang="en-US" dirty="0" smtClean="0"/>
            </a:br>
            <a:r>
              <a:rPr lang="en-US" dirty="0" smtClean="0"/>
              <a:t>Three Models </a:t>
            </a:r>
            <a:r>
              <a:rPr lang="en-US" dirty="0"/>
              <a:t>in Dialogue</a:t>
            </a:r>
            <a:endParaRPr lang="en-US" dirty="0" smtClean="0"/>
          </a:p>
          <a:p>
            <a:pPr algn="r"/>
            <a:r>
              <a:rPr lang="en-US" dirty="0" smtClean="0"/>
              <a:t>AACC 2013</a:t>
            </a:r>
          </a:p>
          <a:p>
            <a:pPr algn="r"/>
            <a:r>
              <a:rPr lang="en-US" dirty="0" smtClean="0"/>
              <a:t>September 12-13, 2013</a:t>
            </a:r>
          </a:p>
          <a:p>
            <a:pPr algn="r"/>
            <a:r>
              <a:rPr lang="en-US" dirty="0" smtClean="0"/>
              <a:t>Nashville, TN</a:t>
            </a:r>
          </a:p>
        </p:txBody>
      </p:sp>
      <p:sp>
        <p:nvSpPr>
          <p:cNvPr id="2" name="TextBox 1"/>
          <p:cNvSpPr txBox="1"/>
          <p:nvPr/>
        </p:nvSpPr>
        <p:spPr>
          <a:xfrm>
            <a:off x="6534731" y="1109609"/>
            <a:ext cx="184666" cy="369332"/>
          </a:xfrm>
          <a:prstGeom prst="rect">
            <a:avLst/>
          </a:prstGeom>
          <a:noFill/>
        </p:spPr>
        <p:txBody>
          <a:bodyPr wrap="none" rtlCol="0">
            <a:spAutoFit/>
          </a:bodyPr>
          <a:lstStyle/>
          <a:p>
            <a:endParaRPr lang="en-US" dirty="0"/>
          </a:p>
        </p:txBody>
      </p:sp>
      <p:sp>
        <p:nvSpPr>
          <p:cNvPr id="6" name="TextBox 5"/>
          <p:cNvSpPr txBox="1"/>
          <p:nvPr/>
        </p:nvSpPr>
        <p:spPr>
          <a:xfrm>
            <a:off x="5400400" y="357541"/>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xmlns="" val="400050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 name="Content Placeholder 6" descr="THI 2013.jpg"/>
          <p:cNvPicPr>
            <a:picLocks noGrp="1" noChangeAspect="1"/>
          </p:cNvPicPr>
          <p:nvPr>
            <p:ph idx="1"/>
          </p:nvPr>
        </p:nvPicPr>
        <p:blipFill>
          <a:blip r:embed="rId2" cstate="print">
            <a:extLst>
              <a:ext uri="{28A0092B-C50C-407E-A947-70E740481C1C}">
                <a14:useLocalDpi xmlns:a14="http://schemas.microsoft.com/office/drawing/2010/main" xmlns="" val="0"/>
              </a:ext>
            </a:extLst>
          </a:blip>
          <a:srcRect t="-8765" b="-8765"/>
          <a:stretch>
            <a:fillRect/>
          </a:stretch>
        </p:blipFill>
        <p:spPr>
          <a:xfrm>
            <a:off x="676274" y="1752600"/>
            <a:ext cx="7879587" cy="4079875"/>
          </a:xfrm>
        </p:spPr>
      </p:pic>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2</a:t>
            </a:fld>
            <a:endParaRPr lang="en-US" dirty="0"/>
          </a:p>
        </p:txBody>
      </p:sp>
    </p:spTree>
    <p:extLst>
      <p:ext uri="{BB962C8B-B14F-4D97-AF65-F5344CB8AC3E}">
        <p14:creationId xmlns:p14="http://schemas.microsoft.com/office/powerpoint/2010/main" xmlns="" val="9937276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2" name="Picture 6" descr="TH-GROUP NAIROBI-1"/>
          <p:cNvPicPr>
            <a:picLocks noChangeAspect="1" noChangeArrowheads="1"/>
          </p:cNvPicPr>
          <p:nvPr/>
        </p:nvPicPr>
        <p:blipFill>
          <a:blip r:embed="rId3" cstate="print">
            <a:lum contrast="14000"/>
            <a:extLst>
              <a:ext uri="{28A0092B-C50C-407E-A947-70E740481C1C}">
                <a14:useLocalDpi xmlns:a14="http://schemas.microsoft.com/office/drawing/2010/main" xmlns="" val="0"/>
              </a:ext>
            </a:extLst>
          </a:blip>
          <a:srcRect/>
          <a:stretch>
            <a:fillRect/>
          </a:stretch>
        </p:blipFill>
        <p:spPr bwMode="auto">
          <a:xfrm>
            <a:off x="685800" y="3048000"/>
            <a:ext cx="4914721" cy="3278188"/>
          </a:xfrm>
          <a:prstGeom prst="rect">
            <a:avLst/>
          </a:prstGeom>
          <a:noFill/>
          <a:ln>
            <a:solidFill>
              <a:schemeClr val="tx1"/>
            </a:solidFill>
          </a:ln>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219200" y="1066800"/>
            <a:ext cx="6629400" cy="2000548"/>
          </a:xfrm>
          <a:prstGeom prst="rect">
            <a:avLst/>
          </a:prstGeom>
          <a:noFill/>
        </p:spPr>
        <p:txBody>
          <a:bodyPr wrap="square" rtlCol="0">
            <a:spAutoFit/>
          </a:bodyPr>
          <a:lstStyle/>
          <a:p>
            <a:pPr marL="342900" indent="-274320">
              <a:lnSpc>
                <a:spcPct val="90000"/>
              </a:lnSpc>
              <a:spcBef>
                <a:spcPct val="20000"/>
              </a:spcBef>
              <a:buClr>
                <a:schemeClr val="accent1"/>
              </a:buClr>
              <a:buSzPct val="76000"/>
            </a:pPr>
            <a:r>
              <a:rPr lang="en-US" sz="3600" dirty="0">
                <a:solidFill>
                  <a:schemeClr val="tx2"/>
                </a:solidFill>
                <a:latin typeface="Comic Sans MS" charset="0"/>
              </a:rPr>
              <a:t>“Our people are acting strangely since the attacks: </a:t>
            </a:r>
            <a:br>
              <a:rPr lang="en-US" sz="3600" dirty="0">
                <a:solidFill>
                  <a:schemeClr val="tx2"/>
                </a:solidFill>
                <a:latin typeface="Comic Sans MS" charset="0"/>
              </a:rPr>
            </a:br>
            <a:r>
              <a:rPr lang="en-US" sz="3600" dirty="0">
                <a:solidFill>
                  <a:schemeClr val="tx2"/>
                </a:solidFill>
                <a:latin typeface="Comic Sans MS" charset="0"/>
              </a:rPr>
              <a:t>we don’t know what to do!</a:t>
            </a:r>
            <a:r>
              <a:rPr lang="en-US" sz="3600" dirty="0" smtClean="0">
                <a:solidFill>
                  <a:schemeClr val="tx2"/>
                </a:solidFill>
                <a:latin typeface="Comic Sans MS" charset="0"/>
              </a:rPr>
              <a:t>”</a:t>
            </a:r>
          </a:p>
          <a:p>
            <a:pPr marL="342900" indent="-274320" algn="r">
              <a:lnSpc>
                <a:spcPct val="90000"/>
              </a:lnSpc>
              <a:spcBef>
                <a:spcPct val="20000"/>
              </a:spcBef>
              <a:buClr>
                <a:schemeClr val="accent1"/>
              </a:buClr>
              <a:buSzPct val="76000"/>
            </a:pPr>
            <a:r>
              <a:rPr lang="en-US" sz="2400" dirty="0" smtClean="0">
                <a:solidFill>
                  <a:schemeClr val="tx2"/>
                </a:solidFill>
                <a:latin typeface="Comic Sans MS" charset="0"/>
              </a:rPr>
              <a:t>Pastors in war zones</a:t>
            </a:r>
            <a:endParaRPr lang="en-US" sz="2400" dirty="0">
              <a:solidFill>
                <a:schemeClr val="tx2"/>
              </a:solidFill>
              <a:latin typeface="Comic Sans MS" charset="0"/>
            </a:endParaRPr>
          </a:p>
        </p:txBody>
      </p:sp>
      <p:sp>
        <p:nvSpPr>
          <p:cNvPr id="8" name="TextBox 7"/>
          <p:cNvSpPr txBox="1"/>
          <p:nvPr/>
        </p:nvSpPr>
        <p:spPr>
          <a:xfrm>
            <a:off x="6248400" y="3733800"/>
            <a:ext cx="2057400" cy="1938992"/>
          </a:xfrm>
          <a:prstGeom prst="rect">
            <a:avLst/>
          </a:prstGeom>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Made in Africa</a:t>
            </a:r>
            <a:endPar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xmlns="" val="201066270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bavu.jpg"/>
          <p:cNvPicPr>
            <a:picLocks noChangeAspect="1"/>
          </p:cNvPicPr>
          <p:nvPr/>
        </p:nvPicPr>
        <p:blipFill rotWithShape="1">
          <a:blip r:embed="rId2" cstate="print">
            <a:extLst>
              <a:ext uri="{BEBA8EAE-BF5A-486C-A8C5-ECC9F3942E4B}">
                <a14:imgProps xmlns:a14="http://schemas.microsoft.com/office/drawing/2010/main" xmlns="">
                  <a14:imgLayer r:embed="rId3">
                    <a14:imgEffect>
                      <a14:sharpenSoften amount="50000"/>
                    </a14:imgEffect>
                    <a14:imgEffect>
                      <a14:saturation sat="200000"/>
                    </a14:imgEffect>
                    <a14:imgEffect>
                      <a14:brightnessContrast bright="40000" contrast="40000"/>
                    </a14:imgEffect>
                  </a14:imgLayer>
                </a14:imgProps>
              </a:ext>
              <a:ext uri="{28A0092B-C50C-407E-A947-70E740481C1C}">
                <a14:useLocalDpi xmlns:a14="http://schemas.microsoft.com/office/drawing/2010/main" xmlns="" val="0"/>
              </a:ext>
            </a:extLst>
          </a:blip>
          <a:srcRect l="23786" t="11584" r="24971" b="20811"/>
          <a:stretch/>
        </p:blipFill>
        <p:spPr>
          <a:xfrm>
            <a:off x="685800" y="2209800"/>
            <a:ext cx="3739444" cy="3657600"/>
          </a:xfrm>
          <a:prstGeom prst="rect">
            <a:avLst/>
          </a:prstGeom>
        </p:spPr>
      </p:pic>
      <p:sp>
        <p:nvSpPr>
          <p:cNvPr id="2" name="Title 1"/>
          <p:cNvSpPr>
            <a:spLocks noGrp="1"/>
          </p:cNvSpPr>
          <p:nvPr>
            <p:ph type="title"/>
          </p:nvPr>
        </p:nvSpPr>
        <p:spPr>
          <a:xfrm>
            <a:off x="838200" y="609600"/>
            <a:ext cx="7696200" cy="1143000"/>
          </a:xfrm>
        </p:spPr>
        <p:txBody>
          <a:bodyPr>
            <a:noAutofit/>
          </a:bodyPr>
          <a:lstStyle/>
          <a:p>
            <a:r>
              <a:rPr lang="en-US" sz="3200" dirty="0" smtClean="0"/>
              <a:t>Objectives:</a:t>
            </a:r>
            <a:br>
              <a:rPr lang="en-US" sz="3200" dirty="0" smtClean="0"/>
            </a:br>
            <a:r>
              <a:rPr lang="en-US" sz="3200" dirty="0" smtClean="0"/>
              <a:t>To </a:t>
            </a:r>
            <a:r>
              <a:rPr lang="en-US" sz="3200" dirty="0"/>
              <a:t>help individuals and communities </a:t>
            </a:r>
          </a:p>
        </p:txBody>
      </p:sp>
      <p:sp>
        <p:nvSpPr>
          <p:cNvPr id="3" name="Content Placeholder 2"/>
          <p:cNvSpPr>
            <a:spLocks noGrp="1"/>
          </p:cNvSpPr>
          <p:nvPr>
            <p:ph idx="1"/>
          </p:nvPr>
        </p:nvSpPr>
        <p:spPr>
          <a:xfrm>
            <a:off x="4419600" y="1676400"/>
            <a:ext cx="4419600" cy="4724400"/>
          </a:xfrm>
        </p:spPr>
        <p:txBody>
          <a:bodyPr>
            <a:noAutofit/>
          </a:bodyPr>
          <a:lstStyle/>
          <a:p>
            <a:pPr>
              <a:spcAft>
                <a:spcPts val="1200"/>
              </a:spcAft>
            </a:pPr>
            <a:r>
              <a:rPr lang="en-US" sz="3600" b="1" dirty="0" smtClean="0"/>
              <a:t>Heal</a:t>
            </a:r>
            <a:r>
              <a:rPr lang="en-US" sz="3600" dirty="0" smtClean="0"/>
              <a:t> from emotional wounds </a:t>
            </a:r>
          </a:p>
          <a:p>
            <a:pPr>
              <a:spcAft>
                <a:spcPts val="1200"/>
              </a:spcAft>
            </a:pPr>
            <a:r>
              <a:rPr lang="en-US" sz="3600" b="1" dirty="0" smtClean="0"/>
              <a:t>(Re)-engage </a:t>
            </a:r>
            <a:r>
              <a:rPr lang="en-US" sz="3600" dirty="0" smtClean="0"/>
              <a:t>with Scripture &amp; God.</a:t>
            </a:r>
          </a:p>
          <a:p>
            <a:pPr>
              <a:spcAft>
                <a:spcPts val="1200"/>
              </a:spcAft>
            </a:pPr>
            <a:r>
              <a:rPr lang="en-US" sz="3600" dirty="0" smtClean="0"/>
              <a:t>Be more </a:t>
            </a:r>
            <a:r>
              <a:rPr lang="en-US" sz="3600" b="1" dirty="0" smtClean="0"/>
              <a:t>resilient</a:t>
            </a:r>
            <a:endParaRPr lang="en-US" sz="3600" dirty="0" smtClean="0"/>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a:p>
        </p:txBody>
      </p:sp>
      <p:sp>
        <p:nvSpPr>
          <p:cNvPr id="5" name="Slide Number Placeholder 4"/>
          <p:cNvSpPr>
            <a:spLocks noGrp="1"/>
          </p:cNvSpPr>
          <p:nvPr>
            <p:ph type="sldNum" sz="quarter" idx="12"/>
          </p:nvPr>
        </p:nvSpPr>
        <p:spPr/>
        <p:txBody>
          <a:bodyPr/>
          <a:lstStyle/>
          <a:p>
            <a:fld id="{2002BF1B-7071-4F24-97C6-237479DB054E}" type="slidenum">
              <a:rPr lang="en-US" smtClean="0"/>
              <a:pPr/>
              <a:t>4</a:t>
            </a:fld>
            <a:endParaRPr lang="en-US"/>
          </a:p>
        </p:txBody>
      </p:sp>
    </p:spTree>
    <p:extLst>
      <p:ext uri="{BB962C8B-B14F-4D97-AF65-F5344CB8AC3E}">
        <p14:creationId xmlns:p14="http://schemas.microsoft.com/office/powerpoint/2010/main" xmlns="" val="35463252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90600" y="609600"/>
            <a:ext cx="7024744" cy="1143000"/>
          </a:xfrm>
        </p:spPr>
        <p:txBody>
          <a:bodyPr/>
          <a:lstStyle/>
          <a:p>
            <a:r>
              <a:rPr lang="en-US" dirty="0" smtClean="0"/>
              <a:t>Foundational Principles</a:t>
            </a:r>
            <a:endParaRPr lang="en-US" dirty="0"/>
          </a:p>
        </p:txBody>
      </p:sp>
      <p:sp>
        <p:nvSpPr>
          <p:cNvPr id="7" name="Content Placeholder 6"/>
          <p:cNvSpPr>
            <a:spLocks noGrp="1"/>
          </p:cNvSpPr>
          <p:nvPr>
            <p:ph idx="1"/>
          </p:nvPr>
        </p:nvSpPr>
        <p:spPr>
          <a:xfrm>
            <a:off x="990600" y="1828800"/>
            <a:ext cx="7772400" cy="4419600"/>
          </a:xfrm>
        </p:spPr>
        <p:txBody>
          <a:bodyPr>
            <a:noAutofit/>
          </a:bodyPr>
          <a:lstStyle/>
          <a:p>
            <a:r>
              <a:rPr lang="en-US" sz="3200" dirty="0" smtClean="0"/>
              <a:t>Grounded in Bible</a:t>
            </a:r>
            <a:r>
              <a:rPr lang="en-US" sz="3200" dirty="0"/>
              <a:t> </a:t>
            </a:r>
            <a:r>
              <a:rPr lang="en-US" sz="3200" dirty="0" smtClean="0"/>
              <a:t>&amp; mental health</a:t>
            </a:r>
            <a:endParaRPr lang="en-US" sz="3200" dirty="0"/>
          </a:p>
          <a:p>
            <a:r>
              <a:rPr lang="en-US" sz="3200" dirty="0" smtClean="0"/>
              <a:t>Contextualized: translatable</a:t>
            </a:r>
          </a:p>
          <a:p>
            <a:r>
              <a:rPr lang="en-US" sz="3200" dirty="0" smtClean="0"/>
              <a:t>Pilot-tested</a:t>
            </a:r>
          </a:p>
          <a:p>
            <a:r>
              <a:rPr lang="en-US" sz="3200" dirty="0" smtClean="0"/>
              <a:t>Develop local </a:t>
            </a:r>
            <a:br>
              <a:rPr lang="en-US" sz="3200" dirty="0" smtClean="0"/>
            </a:br>
            <a:r>
              <a:rPr lang="en-US" sz="3200" dirty="0" smtClean="0"/>
              <a:t>facilitators</a:t>
            </a:r>
          </a:p>
          <a:p>
            <a:r>
              <a:rPr lang="en-US" sz="3200" dirty="0" smtClean="0"/>
              <a:t>Group-based</a:t>
            </a:r>
          </a:p>
          <a:p>
            <a:r>
              <a:rPr lang="en-US" sz="3200" dirty="0" smtClean="0"/>
              <a:t>Sustainable</a:t>
            </a:r>
            <a:endParaRPr lang="en-US" sz="3200" dirty="0"/>
          </a:p>
        </p:txBody>
      </p:sp>
      <p:sp>
        <p:nvSpPr>
          <p:cNvPr id="4" name="Date Placeholder 3"/>
          <p:cNvSpPr>
            <a:spLocks noGrp="1"/>
          </p:cNvSpPr>
          <p:nvPr>
            <p:ph type="dt" sz="half" idx="10"/>
          </p:nvPr>
        </p:nvSpPr>
        <p:spPr/>
        <p:txBody>
          <a:bodyPr/>
          <a:lstStyle/>
          <a:p>
            <a:fld id="{144C736F-E737-C74B-B178-0F3C71218600}" type="datetime1">
              <a:rPr lang="en-US" smtClean="0"/>
              <a:pPr/>
              <a:t>9/7/2013</a:t>
            </a:fld>
            <a:endParaRPr lang="en-US"/>
          </a:p>
        </p:txBody>
      </p:sp>
      <p:sp>
        <p:nvSpPr>
          <p:cNvPr id="5" name="Slide Number Placeholder 4"/>
          <p:cNvSpPr>
            <a:spLocks noGrp="1"/>
          </p:cNvSpPr>
          <p:nvPr>
            <p:ph type="sldNum" sz="quarter" idx="12"/>
          </p:nvPr>
        </p:nvSpPr>
        <p:spPr/>
        <p:txBody>
          <a:bodyPr/>
          <a:lstStyle/>
          <a:p>
            <a:fld id="{2002BF1B-7071-4F24-97C6-237479DB054E}" type="slidenum">
              <a:rPr lang="en-US" smtClean="0"/>
              <a:pPr/>
              <a:t>5</a:t>
            </a:fld>
            <a:endParaRPr lang="en-US"/>
          </a:p>
        </p:txBody>
      </p:sp>
      <p:pic>
        <p:nvPicPr>
          <p:cNvPr id="8" name="Content Placeholder 3"/>
          <p:cNvPicPr>
            <a:picLocks noChangeAspect="1"/>
          </p:cNvPicPr>
          <p:nvPr/>
        </p:nvPicPr>
        <p:blipFill rotWithShape="1">
          <a:blip r:embed="rId2" cstate="print">
            <a:extLst>
              <a:ext uri="{BEBA8EAE-BF5A-486C-A8C5-ECC9F3942E4B}">
                <a14:imgProps xmlns:a14="http://schemas.microsoft.com/office/drawing/2010/main" xmlns="">
                  <a14:imgLayer r:embed="rId3">
                    <a14:imgEffect>
                      <a14:brightnessContrast bright="40000" contrast="-20000"/>
                    </a14:imgEffect>
                  </a14:imgLayer>
                </a14:imgProps>
              </a:ext>
            </a:extLst>
          </a:blip>
          <a:srcRect l="13301" r="13301"/>
          <a:stretch/>
        </p:blipFill>
        <p:spPr>
          <a:xfrm>
            <a:off x="5410200" y="3124200"/>
            <a:ext cx="3064390" cy="31299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33377334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024744" cy="1143000"/>
          </a:xfrm>
        </p:spPr>
        <p:txBody>
          <a:bodyPr/>
          <a:lstStyle/>
          <a:p>
            <a:r>
              <a:rPr lang="en-US" dirty="0" smtClean="0"/>
              <a:t>Lesson composition</a:t>
            </a:r>
            <a:endParaRPr lang="en-US" dirty="0"/>
          </a:p>
        </p:txBody>
      </p:sp>
      <p:sp>
        <p:nvSpPr>
          <p:cNvPr id="3" name="Content Placeholder 2"/>
          <p:cNvSpPr>
            <a:spLocks noGrp="1"/>
          </p:cNvSpPr>
          <p:nvPr>
            <p:ph idx="1"/>
          </p:nvPr>
        </p:nvSpPr>
        <p:spPr>
          <a:xfrm>
            <a:off x="762000" y="1752600"/>
            <a:ext cx="7005917" cy="4343400"/>
          </a:xfrm>
        </p:spPr>
        <p:txBody>
          <a:bodyPr>
            <a:noAutofit/>
          </a:bodyPr>
          <a:lstStyle/>
          <a:p>
            <a:r>
              <a:rPr lang="en-US" sz="2600" dirty="0"/>
              <a:t>C</a:t>
            </a:r>
            <a:r>
              <a:rPr lang="en-US" sz="2600" dirty="0" smtClean="0"/>
              <a:t>urrent life stories</a:t>
            </a:r>
          </a:p>
          <a:p>
            <a:r>
              <a:rPr lang="en-US" sz="2600" dirty="0" smtClean="0"/>
              <a:t>Small </a:t>
            </a:r>
            <a:r>
              <a:rPr lang="en-US" sz="2600" dirty="0"/>
              <a:t>&amp; large </a:t>
            </a:r>
            <a:r>
              <a:rPr lang="en-US" sz="2600" dirty="0" smtClean="0"/>
              <a:t>groups </a:t>
            </a:r>
            <a:br>
              <a:rPr lang="en-US" sz="2600" dirty="0" smtClean="0"/>
            </a:br>
            <a:r>
              <a:rPr lang="en-US" sz="2600" dirty="0" smtClean="0"/>
              <a:t>discussions</a:t>
            </a:r>
            <a:endParaRPr lang="en-US" sz="2600" dirty="0"/>
          </a:p>
          <a:p>
            <a:r>
              <a:rPr lang="en-US" sz="2600" dirty="0" smtClean="0"/>
              <a:t>Skits, </a:t>
            </a:r>
            <a:r>
              <a:rPr lang="en-US" sz="2600" dirty="0"/>
              <a:t>role </a:t>
            </a:r>
            <a:r>
              <a:rPr lang="en-US" sz="2600" dirty="0" smtClean="0"/>
              <a:t>plays, exercises</a:t>
            </a:r>
          </a:p>
          <a:p>
            <a:r>
              <a:rPr lang="en-US" sz="2600" dirty="0"/>
              <a:t>Reflection on culture</a:t>
            </a:r>
          </a:p>
          <a:p>
            <a:r>
              <a:rPr lang="en-US" sz="2600" dirty="0"/>
              <a:t>Learning to listen</a:t>
            </a:r>
          </a:p>
          <a:p>
            <a:r>
              <a:rPr lang="en-US" sz="2600" dirty="0" smtClean="0"/>
              <a:t>Experiential: telling </a:t>
            </a:r>
            <a:r>
              <a:rPr lang="en-US" sz="2600" dirty="0"/>
              <a:t>their story</a:t>
            </a:r>
            <a:r>
              <a:rPr lang="en-US" sz="2600" dirty="0" smtClean="0"/>
              <a:t>,</a:t>
            </a:r>
            <a:br>
              <a:rPr lang="en-US" sz="2600" dirty="0" smtClean="0"/>
            </a:br>
            <a:r>
              <a:rPr lang="en-US" sz="2600" dirty="0" smtClean="0"/>
              <a:t> </a:t>
            </a:r>
            <a:r>
              <a:rPr lang="en-US" sz="2600" dirty="0"/>
              <a:t>laments, art </a:t>
            </a:r>
            <a:r>
              <a:rPr lang="en-US" sz="2600" dirty="0" smtClean="0"/>
              <a:t>exercise</a:t>
            </a:r>
          </a:p>
          <a:p>
            <a:r>
              <a:rPr lang="en-US" sz="2600" dirty="0" smtClean="0"/>
              <a:t>Bringing pain to Christ for healing</a:t>
            </a:r>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a:p>
        </p:txBody>
      </p:sp>
      <p:sp>
        <p:nvSpPr>
          <p:cNvPr id="5" name="Slide Number Placeholder 4"/>
          <p:cNvSpPr>
            <a:spLocks noGrp="1"/>
          </p:cNvSpPr>
          <p:nvPr>
            <p:ph type="sldNum" sz="quarter" idx="12"/>
          </p:nvPr>
        </p:nvSpPr>
        <p:spPr/>
        <p:txBody>
          <a:bodyPr/>
          <a:lstStyle/>
          <a:p>
            <a:fld id="{2002BF1B-7071-4F24-97C6-237479DB054E}" type="slidenum">
              <a:rPr lang="en-US" smtClean="0"/>
              <a:pPr/>
              <a:t>6</a:t>
            </a:fld>
            <a:endParaRPr lang="en-US"/>
          </a:p>
        </p:txBody>
      </p:sp>
      <p:pic>
        <p:nvPicPr>
          <p:cNvPr id="6" name="Picture 5" descr="HWT 2013 EN Front Cover.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71446" y="990600"/>
            <a:ext cx="2472464" cy="3886200"/>
          </a:xfrm>
          <a:prstGeom prst="rect">
            <a:avLst/>
          </a:prstGeom>
          <a:ln>
            <a:solidFill>
              <a:schemeClr val="tx1"/>
            </a:solidFill>
          </a:ln>
        </p:spPr>
      </p:pic>
    </p:spTree>
    <p:extLst>
      <p:ext uri="{BB962C8B-B14F-4D97-AF65-F5344CB8AC3E}">
        <p14:creationId xmlns:p14="http://schemas.microsoft.com/office/powerpoint/2010/main" xmlns="" val="25377059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024744" cy="1143000"/>
          </a:xfrm>
        </p:spPr>
        <p:txBody>
          <a:bodyPr/>
          <a:lstStyle/>
          <a:p>
            <a:r>
              <a:rPr lang="en-US" dirty="0" smtClean="0"/>
              <a:t>Lesson topics</a:t>
            </a:r>
            <a:endParaRPr lang="en-US" dirty="0"/>
          </a:p>
        </p:txBody>
      </p:sp>
      <p:sp>
        <p:nvSpPr>
          <p:cNvPr id="3" name="Content Placeholder 2"/>
          <p:cNvSpPr>
            <a:spLocks noGrp="1"/>
          </p:cNvSpPr>
          <p:nvPr>
            <p:ph idx="1"/>
          </p:nvPr>
        </p:nvSpPr>
        <p:spPr>
          <a:xfrm>
            <a:off x="457200" y="914400"/>
            <a:ext cx="8915400" cy="5410200"/>
          </a:xfrm>
        </p:spPr>
        <p:txBody>
          <a:bodyPr>
            <a:noAutofit/>
          </a:bodyPr>
          <a:lstStyle/>
          <a:p>
            <a:pPr marL="582930" indent="-514350">
              <a:buFont typeface="+mj-lt"/>
              <a:buAutoNum type="arabicPeriod"/>
            </a:pPr>
            <a:r>
              <a:rPr lang="en-US" sz="2800" b="1" dirty="0" smtClean="0"/>
              <a:t>If God loves us, why do we suffer?</a:t>
            </a:r>
          </a:p>
          <a:p>
            <a:pPr marL="582930" indent="-514350">
              <a:buFont typeface="+mj-lt"/>
              <a:buAutoNum type="arabicPeriod"/>
            </a:pPr>
            <a:r>
              <a:rPr lang="en-US" sz="2800" b="1" dirty="0" smtClean="0"/>
              <a:t>Heart wounds</a:t>
            </a:r>
          </a:p>
          <a:p>
            <a:pPr marL="582930" indent="-514350">
              <a:buFont typeface="+mj-lt"/>
              <a:buAutoNum type="arabicPeriod"/>
            </a:pPr>
            <a:r>
              <a:rPr lang="en-US" sz="2800" b="1" dirty="0" smtClean="0"/>
              <a:t>Grieving</a:t>
            </a:r>
          </a:p>
          <a:p>
            <a:pPr marL="582930" indent="-514350">
              <a:buFont typeface="+mj-lt"/>
              <a:buAutoNum type="arabicPeriod"/>
            </a:pPr>
            <a:r>
              <a:rPr lang="en-US" dirty="0" smtClean="0"/>
              <a:t>Children</a:t>
            </a:r>
          </a:p>
          <a:p>
            <a:pPr marL="582930" indent="-514350">
              <a:buFont typeface="+mj-lt"/>
              <a:buAutoNum type="arabicPeriod"/>
            </a:pPr>
            <a:r>
              <a:rPr lang="en-US" dirty="0" smtClean="0"/>
              <a:t>Rape</a:t>
            </a:r>
          </a:p>
          <a:p>
            <a:pPr marL="582930" indent="-514350">
              <a:buFont typeface="+mj-lt"/>
              <a:buAutoNum type="arabicPeriod"/>
            </a:pPr>
            <a:r>
              <a:rPr lang="en-US" dirty="0" smtClean="0"/>
              <a:t>HIV &amp; AIDS</a:t>
            </a:r>
          </a:p>
          <a:p>
            <a:pPr marL="582930" indent="-514350">
              <a:buFont typeface="+mj-lt"/>
              <a:buAutoNum type="arabicPeriod"/>
            </a:pPr>
            <a:r>
              <a:rPr lang="en-US" dirty="0" smtClean="0"/>
              <a:t>Care for the</a:t>
            </a:r>
            <a:br>
              <a:rPr lang="en-US" dirty="0" smtClean="0"/>
            </a:br>
            <a:r>
              <a:rPr lang="en-US" dirty="0" smtClean="0"/>
              <a:t> caregiver</a:t>
            </a:r>
          </a:p>
          <a:p>
            <a:pPr marL="582930" indent="-514350">
              <a:buFont typeface="+mj-lt"/>
              <a:buAutoNum type="arabicPeriod"/>
            </a:pPr>
            <a:r>
              <a:rPr lang="en-US" sz="2800" b="1" dirty="0" smtClean="0"/>
              <a:t>Taking </a:t>
            </a:r>
            <a:r>
              <a:rPr lang="en-US" sz="2800" b="1" dirty="0"/>
              <a:t>your pain to the cross</a:t>
            </a:r>
          </a:p>
          <a:p>
            <a:pPr marL="582930" indent="-514350">
              <a:buFont typeface="+mj-lt"/>
              <a:buAutoNum type="arabicPeriod"/>
            </a:pPr>
            <a:r>
              <a:rPr lang="en-US" sz="2800" b="1" dirty="0" smtClean="0"/>
              <a:t>Forgiveness</a:t>
            </a:r>
            <a:endParaRPr lang="en-US" sz="2600" dirty="0" smtClean="0"/>
          </a:p>
          <a:p>
            <a:pPr marL="582930" indent="-514350">
              <a:buFont typeface="+mj-lt"/>
              <a:buAutoNum type="arabicPeriod"/>
            </a:pPr>
            <a:r>
              <a:rPr lang="en-US" dirty="0" smtClean="0"/>
              <a:t>Reconciliation</a:t>
            </a:r>
          </a:p>
          <a:p>
            <a:pPr marL="582930" indent="-514350">
              <a:buFont typeface="+mj-lt"/>
              <a:buAutoNum type="arabicPeriod"/>
            </a:pPr>
            <a:r>
              <a:rPr lang="en-US" dirty="0" smtClean="0"/>
              <a:t>Preparing for trouble</a:t>
            </a:r>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a:p>
        </p:txBody>
      </p:sp>
      <p:sp>
        <p:nvSpPr>
          <p:cNvPr id="5" name="Slide Number Placeholder 4"/>
          <p:cNvSpPr>
            <a:spLocks noGrp="1"/>
          </p:cNvSpPr>
          <p:nvPr>
            <p:ph type="sldNum" sz="quarter" idx="12"/>
          </p:nvPr>
        </p:nvSpPr>
        <p:spPr/>
        <p:txBody>
          <a:bodyPr/>
          <a:lstStyle/>
          <a:p>
            <a:fld id="{2002BF1B-7071-4F24-97C6-237479DB054E}" type="slidenum">
              <a:rPr lang="en-US" smtClean="0"/>
              <a:pPr/>
              <a:t>7</a:t>
            </a:fld>
            <a:endParaRPr lang="en-US"/>
          </a:p>
        </p:txBody>
      </p:sp>
      <p:pic>
        <p:nvPicPr>
          <p:cNvPr id="8" name="Picture 7" descr="False Bridge Round Hut EN.psd"/>
          <p:cNvPicPr>
            <a:picLocks noChangeAspect="1"/>
          </p:cNvPicPr>
          <p:nvPr/>
        </p:nvPicPr>
        <p:blipFill rotWithShape="1">
          <a:blip r:embed="rId2" cstate="print">
            <a:extLst>
              <a:ext uri="{28A0092B-C50C-407E-A947-70E740481C1C}">
                <a14:useLocalDpi xmlns:a14="http://schemas.microsoft.com/office/drawing/2010/main" xmlns="" val="0"/>
              </a:ext>
            </a:extLst>
          </a:blip>
          <a:srcRect t="30590"/>
          <a:stretch/>
        </p:blipFill>
        <p:spPr>
          <a:xfrm>
            <a:off x="3581400" y="1600200"/>
            <a:ext cx="4832419" cy="2827988"/>
          </a:xfrm>
          <a:prstGeom prst="rect">
            <a:avLst/>
          </a:prstGeom>
        </p:spPr>
      </p:pic>
    </p:spTree>
    <p:extLst>
      <p:ext uri="{BB962C8B-B14F-4D97-AF65-F5344CB8AC3E}">
        <p14:creationId xmlns:p14="http://schemas.microsoft.com/office/powerpoint/2010/main" xmlns="" val="303177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024744" cy="1143000"/>
          </a:xfrm>
        </p:spPr>
        <p:txBody>
          <a:bodyPr/>
          <a:lstStyle/>
          <a:p>
            <a:r>
              <a:rPr lang="en-US" dirty="0" smtClean="0"/>
              <a:t>Versions </a:t>
            </a:r>
            <a:endParaRPr lang="en-US" dirty="0"/>
          </a:p>
        </p:txBody>
      </p:sp>
      <p:sp>
        <p:nvSpPr>
          <p:cNvPr id="3" name="Content Placeholder 2"/>
          <p:cNvSpPr>
            <a:spLocks noGrp="1"/>
          </p:cNvSpPr>
          <p:nvPr>
            <p:ph idx="1"/>
          </p:nvPr>
        </p:nvSpPr>
        <p:spPr>
          <a:xfrm>
            <a:off x="838200" y="1676400"/>
            <a:ext cx="7391400" cy="4419600"/>
          </a:xfrm>
        </p:spPr>
        <p:txBody>
          <a:bodyPr>
            <a:noAutofit/>
          </a:bodyPr>
          <a:lstStyle/>
          <a:p>
            <a:pPr marL="68580" indent="0">
              <a:buNone/>
            </a:pPr>
            <a:r>
              <a:rPr lang="en-US" sz="2800" dirty="0" smtClean="0"/>
              <a:t>For different audiences:</a:t>
            </a:r>
          </a:p>
          <a:p>
            <a:pPr lvl="1"/>
            <a:r>
              <a:rPr lang="en-US" sz="2800" dirty="0"/>
              <a:t>O</a:t>
            </a:r>
            <a:r>
              <a:rPr lang="en-US" sz="2800" dirty="0" smtClean="0"/>
              <a:t>ral communicators</a:t>
            </a:r>
          </a:p>
          <a:p>
            <a:pPr lvl="1"/>
            <a:r>
              <a:rPr lang="en-US" sz="2800" dirty="0" smtClean="0"/>
              <a:t>Children</a:t>
            </a:r>
          </a:p>
          <a:p>
            <a:pPr lvl="1"/>
            <a:r>
              <a:rPr lang="en-US" sz="2800" dirty="0" smtClean="0"/>
              <a:t>Seminary courses</a:t>
            </a:r>
          </a:p>
          <a:p>
            <a:pPr marL="68580" indent="0">
              <a:buNone/>
            </a:pPr>
            <a:r>
              <a:rPr lang="en-US" sz="2800" dirty="0" smtClean="0"/>
              <a:t>For </a:t>
            </a:r>
            <a:r>
              <a:rPr lang="en-US" sz="2800" dirty="0" smtClean="0"/>
              <a:t>different </a:t>
            </a:r>
            <a:r>
              <a:rPr lang="en-US" sz="2800" dirty="0" smtClean="0"/>
              <a:t>cultures:</a:t>
            </a:r>
          </a:p>
          <a:p>
            <a:pPr lvl="1"/>
            <a:r>
              <a:rPr lang="en-US" sz="2800" dirty="0" smtClean="0"/>
              <a:t>Latino </a:t>
            </a:r>
          </a:p>
          <a:p>
            <a:pPr lvl="1"/>
            <a:r>
              <a:rPr lang="en-US" sz="2800" dirty="0" smtClean="0"/>
              <a:t>Sri Lankan </a:t>
            </a:r>
          </a:p>
          <a:p>
            <a:pPr lvl="1"/>
            <a:r>
              <a:rPr lang="en-US" sz="2800" dirty="0" smtClean="0"/>
              <a:t>US middle class/ US marginalized</a:t>
            </a:r>
          </a:p>
          <a:p>
            <a:pPr lvl="1"/>
            <a:r>
              <a:rPr lang="en-US" sz="2800" dirty="0"/>
              <a:t>E</a:t>
            </a:r>
            <a:r>
              <a:rPr lang="en-US" sz="2800" dirty="0" smtClean="0"/>
              <a:t>arthquake</a:t>
            </a:r>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8</a:t>
            </a:fld>
            <a:endParaRPr lang="en-US" dirty="0"/>
          </a:p>
        </p:txBody>
      </p:sp>
      <p:pic>
        <p:nvPicPr>
          <p:cNvPr id="6" name="Picture 5" descr="healingheartsclub_cover_layouts.pdf"/>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86400" y="838200"/>
            <a:ext cx="3012141" cy="4267200"/>
          </a:xfrm>
          <a:prstGeom prst="rect">
            <a:avLst/>
          </a:prstGeom>
        </p:spPr>
      </p:pic>
    </p:spTree>
    <p:extLst>
      <p:ext uri="{BB962C8B-B14F-4D97-AF65-F5344CB8AC3E}">
        <p14:creationId xmlns:p14="http://schemas.microsoft.com/office/powerpoint/2010/main" xmlns="" val="8970865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85800" y="914400"/>
            <a:ext cx="7024744" cy="1143000"/>
          </a:xfrm>
        </p:spPr>
        <p:txBody>
          <a:bodyPr>
            <a:normAutofit fontScale="90000"/>
          </a:bodyPr>
          <a:lstStyle/>
          <a:p>
            <a:r>
              <a:rPr lang="en-US" dirty="0" smtClean="0"/>
              <a:t>Four-step Program</a:t>
            </a:r>
            <a:br>
              <a:rPr lang="en-US" dirty="0" smtClean="0"/>
            </a:br>
            <a:r>
              <a:rPr lang="en-US" dirty="0" smtClean="0"/>
              <a:t> Model</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1216517679"/>
              </p:ext>
            </p:extLst>
          </p:nvPr>
        </p:nvGraphicFramePr>
        <p:xfrm>
          <a:off x="1617628" y="978271"/>
          <a:ext cx="8610600" cy="579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ate Placeholder 4"/>
          <p:cNvSpPr>
            <a:spLocks noGrp="1"/>
          </p:cNvSpPr>
          <p:nvPr>
            <p:ph type="dt" sz="half" idx="10"/>
          </p:nvPr>
        </p:nvSpPr>
        <p:spPr/>
        <p:txBody>
          <a:bodyPr/>
          <a:lstStyle/>
          <a:p>
            <a:fld id="{5079BF9E-F6D1-484B-9C05-358C6A120ED0}" type="datetime1">
              <a:rPr lang="en-US" smtClean="0"/>
              <a:pPr/>
              <a:t>9/7/2013</a:t>
            </a:fld>
            <a:endParaRPr lang="en-US"/>
          </a:p>
        </p:txBody>
      </p:sp>
      <p:sp>
        <p:nvSpPr>
          <p:cNvPr id="7" name="Slide Number Placeholder 6"/>
          <p:cNvSpPr>
            <a:spLocks noGrp="1"/>
          </p:cNvSpPr>
          <p:nvPr>
            <p:ph type="sldNum" sz="quarter" idx="12"/>
          </p:nvPr>
        </p:nvSpPr>
        <p:spPr/>
        <p:txBody>
          <a:bodyPr/>
          <a:lstStyle/>
          <a:p>
            <a:fld id="{2002BF1B-7071-4F24-97C6-237479DB054E}" type="slidenum">
              <a:rPr lang="en-US" smtClean="0"/>
              <a:pPr/>
              <a:t>9</a:t>
            </a:fld>
            <a:endParaRPr lang="en-US"/>
          </a:p>
        </p:txBody>
      </p:sp>
    </p:spTree>
    <p:extLst>
      <p:ext uri="{BB962C8B-B14F-4D97-AF65-F5344CB8AC3E}">
        <p14:creationId xmlns:p14="http://schemas.microsoft.com/office/powerpoint/2010/main" xmlns="" val="29050862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990600" y="152400"/>
            <a:ext cx="7024744" cy="1143000"/>
          </a:xfrm>
        </p:spPr>
        <p:txBody>
          <a:bodyPr>
            <a:normAutofit/>
          </a:bodyPr>
          <a:lstStyle/>
          <a:p>
            <a:r>
              <a:rPr lang="en-US" sz="3600" dirty="0">
                <a:effectLst>
                  <a:innerShdw blurRad="63500" dist="50800" dir="13500000">
                    <a:prstClr val="black">
                      <a:alpha val="50000"/>
                    </a:prstClr>
                  </a:innerShdw>
                </a:effectLst>
              </a:rPr>
              <a:t>Equipping </a:t>
            </a:r>
            <a:r>
              <a:rPr lang="en-US" sz="3600" dirty="0" smtClean="0">
                <a:effectLst>
                  <a:innerShdw blurRad="63500" dist="50800" dir="13500000">
                    <a:prstClr val="black">
                      <a:alpha val="50000"/>
                    </a:prstClr>
                  </a:innerShdw>
                </a:effectLst>
              </a:rPr>
              <a:t>Facilitators</a:t>
            </a:r>
            <a:endParaRPr lang="en-US" sz="3600" dirty="0">
              <a:effectLst>
                <a:innerShdw blurRad="63500" dist="50800" dir="13500000">
                  <a:prstClr val="black">
                    <a:alpha val="50000"/>
                  </a:prstClr>
                </a:innerShdw>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996388656"/>
              </p:ext>
            </p:extLst>
          </p:nvPr>
        </p:nvGraphicFramePr>
        <p:xfrm>
          <a:off x="945726" y="1371601"/>
          <a:ext cx="7315200" cy="49708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Date Placeholder 5"/>
          <p:cNvSpPr>
            <a:spLocks noGrp="1"/>
          </p:cNvSpPr>
          <p:nvPr>
            <p:ph type="dt" sz="half" idx="10"/>
          </p:nvPr>
        </p:nvSpPr>
        <p:spPr/>
        <p:txBody>
          <a:bodyPr/>
          <a:lstStyle/>
          <a:p>
            <a:fld id="{35B96A0A-2DD1-B548-849D-B86E65453936}" type="datetime1">
              <a:rPr lang="en-US" smtClean="0"/>
              <a:pPr/>
              <a:t>9/7/2013</a:t>
            </a:fld>
            <a:endParaRPr lang="en-US"/>
          </a:p>
        </p:txBody>
      </p:sp>
      <p:sp>
        <p:nvSpPr>
          <p:cNvPr id="7" name="Slide Number Placeholder 6"/>
          <p:cNvSpPr>
            <a:spLocks noGrp="1"/>
          </p:cNvSpPr>
          <p:nvPr>
            <p:ph type="sldNum" sz="quarter" idx="12"/>
          </p:nvPr>
        </p:nvSpPr>
        <p:spPr/>
        <p:txBody>
          <a:bodyPr/>
          <a:lstStyle/>
          <a:p>
            <a:fld id="{2002BF1B-7071-4F24-97C6-237479DB054E}" type="slidenum">
              <a:rPr lang="en-US" smtClean="0"/>
              <a:pPr/>
              <a:t>10</a:t>
            </a:fld>
            <a:endParaRPr lang="en-US"/>
          </a:p>
        </p:txBody>
      </p:sp>
    </p:spTree>
    <p:extLst>
      <p:ext uri="{BB962C8B-B14F-4D97-AF65-F5344CB8AC3E}">
        <p14:creationId xmlns:p14="http://schemas.microsoft.com/office/powerpoint/2010/main" xmlns="" val="21399030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3505200" cy="1143000"/>
          </a:xfrm>
        </p:spPr>
        <p:txBody>
          <a:bodyPr>
            <a:normAutofit fontScale="90000"/>
          </a:bodyPr>
          <a:lstStyle/>
          <a:p>
            <a:r>
              <a:rPr lang="en-US" sz="3600" dirty="0" smtClean="0">
                <a:effectLst>
                  <a:innerShdw blurRad="63500" dist="50800" dir="13500000">
                    <a:prstClr val="black">
                      <a:alpha val="50000"/>
                    </a:prstClr>
                  </a:innerShdw>
                </a:effectLst>
              </a:rPr>
              <a:t>Facilitator </a:t>
            </a:r>
            <a:br>
              <a:rPr lang="en-US" sz="3600" dirty="0" smtClean="0">
                <a:effectLst>
                  <a:innerShdw blurRad="63500" dist="50800" dir="13500000">
                    <a:prstClr val="black">
                      <a:alpha val="50000"/>
                    </a:prstClr>
                  </a:innerShdw>
                </a:effectLst>
              </a:rPr>
            </a:br>
            <a:r>
              <a:rPr lang="en-US" sz="3600" dirty="0" smtClean="0">
                <a:effectLst>
                  <a:innerShdw blurRad="63500" dist="50800" dir="13500000">
                    <a:prstClr val="black">
                      <a:alpha val="50000"/>
                    </a:prstClr>
                  </a:innerShdw>
                </a:effectLst>
              </a:rPr>
              <a:t>competencies</a:t>
            </a:r>
            <a:endParaRPr lang="en-US" sz="3600" dirty="0">
              <a:effectLst>
                <a:innerShdw blurRad="63500" dist="50800" dir="13500000">
                  <a:prstClr val="black">
                    <a:alpha val="50000"/>
                  </a:prstClr>
                </a:innerShdw>
              </a:effectLst>
            </a:endParaRPr>
          </a:p>
        </p:txBody>
      </p:sp>
      <p:sp>
        <p:nvSpPr>
          <p:cNvPr id="3" name="Content Placeholder 2"/>
          <p:cNvSpPr>
            <a:spLocks noGrp="1"/>
          </p:cNvSpPr>
          <p:nvPr>
            <p:ph idx="1"/>
          </p:nvPr>
        </p:nvSpPr>
        <p:spPr>
          <a:xfrm>
            <a:off x="685800" y="1981200"/>
            <a:ext cx="4267200" cy="3508977"/>
          </a:xfrm>
        </p:spPr>
        <p:txBody>
          <a:bodyPr>
            <a:noAutofit/>
          </a:bodyPr>
          <a:lstStyle/>
          <a:p>
            <a:pPr marL="525780" indent="-457200">
              <a:buFont typeface="+mj-lt"/>
              <a:buAutoNum type="arabicPeriod"/>
            </a:pPr>
            <a:r>
              <a:rPr lang="en-US" sz="2600" dirty="0"/>
              <a:t>Able to manage personal well-</a:t>
            </a:r>
            <a:r>
              <a:rPr lang="en-US" sz="2600" dirty="0" smtClean="0"/>
              <a:t>being.</a:t>
            </a:r>
          </a:p>
          <a:p>
            <a:pPr marL="525780" indent="-457200">
              <a:buFont typeface="+mj-lt"/>
              <a:buAutoNum type="arabicPeriod"/>
            </a:pPr>
            <a:r>
              <a:rPr lang="en-US" sz="2600" dirty="0" smtClean="0"/>
              <a:t>Able </a:t>
            </a:r>
            <a:r>
              <a:rPr lang="en-US" sz="2600" dirty="0"/>
              <a:t>to work on a team.</a:t>
            </a:r>
          </a:p>
          <a:p>
            <a:pPr marL="525780" lvl="0" indent="-457200">
              <a:buFont typeface="+mj-lt"/>
              <a:buAutoNum type="arabicPeriod"/>
            </a:pPr>
            <a:r>
              <a:rPr lang="en-US" sz="2600" dirty="0" smtClean="0"/>
              <a:t>Understand content</a:t>
            </a:r>
            <a:r>
              <a:rPr lang="en-US" sz="2600" dirty="0"/>
              <a:t>.</a:t>
            </a:r>
          </a:p>
          <a:p>
            <a:pPr marL="525780" lvl="0" indent="-457200">
              <a:buFont typeface="+mj-lt"/>
              <a:buAutoNum type="arabicPeriod"/>
            </a:pPr>
            <a:r>
              <a:rPr lang="en-US" sz="2600" dirty="0" smtClean="0"/>
              <a:t>Able to help </a:t>
            </a:r>
            <a:r>
              <a:rPr lang="en-US" sz="2600" dirty="0"/>
              <a:t>traumatized </a:t>
            </a:r>
            <a:r>
              <a:rPr lang="en-US" sz="2600" dirty="0" smtClean="0"/>
              <a:t>people.</a:t>
            </a:r>
            <a:endParaRPr lang="en-US" sz="2600" dirty="0"/>
          </a:p>
          <a:p>
            <a:pPr marL="525780" lvl="0" indent="-457200">
              <a:buFont typeface="+mj-lt"/>
              <a:buAutoNum type="arabicPeriod"/>
            </a:pPr>
            <a:r>
              <a:rPr lang="en-US" sz="2600" dirty="0" smtClean="0"/>
              <a:t>Lead groups in </a:t>
            </a:r>
            <a:r>
              <a:rPr lang="en-US" sz="2600" dirty="0"/>
              <a:t>a participatory </a:t>
            </a:r>
            <a:r>
              <a:rPr lang="en-US" sz="2600" dirty="0" smtClean="0"/>
              <a:t>way.</a:t>
            </a:r>
            <a:endParaRPr lang="en-US" sz="2600" dirty="0"/>
          </a:p>
        </p:txBody>
      </p:sp>
      <p:pic>
        <p:nvPicPr>
          <p:cNvPr id="4" name="Picture 3" descr="2013-07 Sample Certificate Classic Master.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105400" y="3581400"/>
            <a:ext cx="3390900" cy="2712720"/>
          </a:xfrm>
          <a:prstGeom prst="rect">
            <a:avLst/>
          </a:prstGeom>
        </p:spPr>
      </p:pic>
      <p:pic>
        <p:nvPicPr>
          <p:cNvPr id="5" name="Picture 4" descr="P1090576.JP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724400" y="762000"/>
            <a:ext cx="3822489" cy="2613390"/>
          </a:xfrm>
          <a:prstGeom prst="rect">
            <a:avLst/>
          </a:prstGeom>
        </p:spPr>
      </p:pic>
    </p:spTree>
    <p:extLst>
      <p:ext uri="{BB962C8B-B14F-4D97-AF65-F5344CB8AC3E}">
        <p14:creationId xmlns:p14="http://schemas.microsoft.com/office/powerpoint/2010/main" xmlns="" val="290863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09600" y="457200"/>
            <a:ext cx="7024744" cy="1143000"/>
          </a:xfrm>
        </p:spPr>
        <p:txBody>
          <a:bodyPr/>
          <a:lstStyle/>
          <a:p>
            <a:r>
              <a:rPr lang="en-US" dirty="0" smtClean="0"/>
              <a:t>3 kinds of facilitators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415890884"/>
              </p:ext>
            </p:extLst>
          </p:nvPr>
        </p:nvGraphicFramePr>
        <p:xfrm>
          <a:off x="3733800" y="1905000"/>
          <a:ext cx="50292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Date Placeholder 6"/>
          <p:cNvSpPr>
            <a:spLocks noGrp="1"/>
          </p:cNvSpPr>
          <p:nvPr>
            <p:ph type="dt" sz="half" idx="10"/>
          </p:nvPr>
        </p:nvSpPr>
        <p:spPr/>
        <p:txBody>
          <a:bodyPr/>
          <a:lstStyle/>
          <a:p>
            <a:fld id="{B8A96711-4B4A-874B-983E-88C6AAFB328E}" type="datetime1">
              <a:rPr lang="en-US" smtClean="0"/>
              <a:pPr/>
              <a:t>9/7/2013</a:t>
            </a:fld>
            <a:endParaRPr lang="en-US"/>
          </a:p>
        </p:txBody>
      </p:sp>
      <p:sp>
        <p:nvSpPr>
          <p:cNvPr id="8" name="Slide Number Placeholder 7"/>
          <p:cNvSpPr>
            <a:spLocks noGrp="1"/>
          </p:cNvSpPr>
          <p:nvPr>
            <p:ph type="sldNum" sz="quarter" idx="12"/>
          </p:nvPr>
        </p:nvSpPr>
        <p:spPr/>
        <p:txBody>
          <a:bodyPr/>
          <a:lstStyle/>
          <a:p>
            <a:fld id="{2002BF1B-7071-4F24-97C6-237479DB054E}" type="slidenum">
              <a:rPr lang="en-US" smtClean="0"/>
              <a:pPr/>
              <a:t>12</a:t>
            </a:fld>
            <a:endParaRPr lang="en-US"/>
          </a:p>
        </p:txBody>
      </p:sp>
      <p:pic>
        <p:nvPicPr>
          <p:cNvPr id="6" name="Picture 2" descr="C:\$Harriets Pictures\TH slide show IAMS\IMG_3458.JPG"/>
          <p:cNvPicPr>
            <a:picLocks noChangeAspect="1" noChangeArrowheads="1"/>
          </p:cNvPicPr>
          <p:nvPr/>
        </p:nvPicPr>
        <p:blipFill>
          <a:blip r:embed="rId7" cstate="print"/>
          <a:srcRect/>
          <a:stretch>
            <a:fillRect/>
          </a:stretch>
        </p:blipFill>
        <p:spPr bwMode="auto">
          <a:xfrm flipH="1">
            <a:off x="609600" y="1600200"/>
            <a:ext cx="2895600" cy="2308433"/>
          </a:xfrm>
          <a:prstGeom prst="rect">
            <a:avLst/>
          </a:prstGeom>
          <a:noFill/>
          <a:ln w="9525">
            <a:noFill/>
            <a:miter lim="800000"/>
            <a:headEnd/>
            <a:tailEnd/>
          </a:ln>
        </p:spPr>
      </p:pic>
    </p:spTree>
    <p:extLst>
      <p:ext uri="{BB962C8B-B14F-4D97-AF65-F5344CB8AC3E}">
        <p14:creationId xmlns:p14="http://schemas.microsoft.com/office/powerpoint/2010/main" xmlns="" val="2906997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7024744" cy="1143000"/>
          </a:xfrm>
        </p:spPr>
        <p:txBody>
          <a:bodyPr>
            <a:normAutofit/>
          </a:bodyPr>
          <a:lstStyle/>
          <a:p>
            <a:r>
              <a:rPr lang="en-US" dirty="0" smtClean="0"/>
              <a:t>On-line database tracks:</a:t>
            </a:r>
            <a:endParaRPr lang="en-US" dirty="0"/>
          </a:p>
        </p:txBody>
      </p:sp>
      <p:sp>
        <p:nvSpPr>
          <p:cNvPr id="3" name="Content Placeholder 2"/>
          <p:cNvSpPr>
            <a:spLocks noGrp="1"/>
          </p:cNvSpPr>
          <p:nvPr>
            <p:ph idx="1"/>
          </p:nvPr>
        </p:nvSpPr>
        <p:spPr>
          <a:xfrm>
            <a:off x="838200" y="1676400"/>
            <a:ext cx="6777317" cy="3508977"/>
          </a:xfrm>
        </p:spPr>
        <p:txBody>
          <a:bodyPr>
            <a:normAutofit/>
          </a:bodyPr>
          <a:lstStyle/>
          <a:p>
            <a:r>
              <a:rPr lang="en-US" sz="3200" dirty="0" smtClean="0"/>
              <a:t>People</a:t>
            </a:r>
          </a:p>
          <a:p>
            <a:r>
              <a:rPr lang="en-US" sz="3200" dirty="0" smtClean="0"/>
              <a:t>Activities</a:t>
            </a:r>
          </a:p>
          <a:p>
            <a:r>
              <a:rPr lang="en-US" sz="3200" dirty="0" smtClean="0"/>
              <a:t>Organizations</a:t>
            </a:r>
          </a:p>
          <a:p>
            <a:r>
              <a:rPr lang="en-US" sz="3200" dirty="0" smtClean="0"/>
              <a:t>Translations</a:t>
            </a:r>
            <a:endParaRPr lang="en-US" sz="3200" dirty="0"/>
          </a:p>
          <a:p>
            <a:r>
              <a:rPr lang="en-US" sz="3200" dirty="0" smtClean="0"/>
              <a:t>Testimonies</a:t>
            </a:r>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a:p>
        </p:txBody>
      </p:sp>
      <p:sp>
        <p:nvSpPr>
          <p:cNvPr id="5" name="Slide Number Placeholder 4"/>
          <p:cNvSpPr>
            <a:spLocks noGrp="1"/>
          </p:cNvSpPr>
          <p:nvPr>
            <p:ph type="sldNum" sz="quarter" idx="12"/>
          </p:nvPr>
        </p:nvSpPr>
        <p:spPr/>
        <p:txBody>
          <a:bodyPr/>
          <a:lstStyle/>
          <a:p>
            <a:fld id="{2002BF1B-7071-4F24-97C6-237479DB054E}" type="slidenum">
              <a:rPr lang="en-US" smtClean="0"/>
              <a:pPr/>
              <a:t>13</a:t>
            </a:fld>
            <a:endParaRPr lang="en-US"/>
          </a:p>
        </p:txBody>
      </p:sp>
      <p:pic>
        <p:nvPicPr>
          <p:cNvPr id="6" name="Picture 5" descr="chad HWT languages.png"/>
          <p:cNvPicPr>
            <a:picLocks noChangeAspect="1"/>
          </p:cNvPicPr>
          <p:nvPr/>
        </p:nvPicPr>
        <p:blipFill rotWithShape="1">
          <a:blip r:embed="rId2" cstate="print">
            <a:extLst>
              <a:ext uri="{28A0092B-C50C-407E-A947-70E740481C1C}">
                <a14:useLocalDpi xmlns:a14="http://schemas.microsoft.com/office/drawing/2010/main" xmlns="" val="0"/>
              </a:ext>
            </a:extLst>
          </a:blip>
          <a:srcRect l="11010" t="11492" r="43048" b="46158"/>
          <a:stretch/>
        </p:blipFill>
        <p:spPr>
          <a:xfrm>
            <a:off x="4343400" y="1752600"/>
            <a:ext cx="4116347" cy="2133600"/>
          </a:xfrm>
          <a:prstGeom prst="rect">
            <a:avLst/>
          </a:prstGeom>
        </p:spPr>
      </p:pic>
      <p:pic>
        <p:nvPicPr>
          <p:cNvPr id="7" name="Picture 6"/>
          <p:cNvPicPr>
            <a:picLocks noChangeAspect="1"/>
          </p:cNvPicPr>
          <p:nvPr/>
        </p:nvPicPr>
        <p:blipFill>
          <a:blip r:embed="rId3" cstate="print"/>
          <a:stretch>
            <a:fillRect/>
          </a:stretch>
        </p:blipFill>
        <p:spPr>
          <a:xfrm>
            <a:off x="4800600" y="4267200"/>
            <a:ext cx="3674533" cy="2066925"/>
          </a:xfrm>
          <a:prstGeom prst="rect">
            <a:avLst/>
          </a:prstGeom>
        </p:spPr>
      </p:pic>
    </p:spTree>
    <p:extLst>
      <p:ext uri="{BB962C8B-B14F-4D97-AF65-F5344CB8AC3E}">
        <p14:creationId xmlns:p14="http://schemas.microsoft.com/office/powerpoint/2010/main" xmlns="" val="26105343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2667000"/>
            <a:ext cx="6777317" cy="3508977"/>
          </a:xfrm>
        </p:spPr>
        <p:txBody>
          <a:bodyPr>
            <a:normAutofit/>
          </a:bodyPr>
          <a:lstStyle/>
          <a:p>
            <a:pPr marL="582930" indent="-514350">
              <a:buFont typeface="+mj-lt"/>
              <a:buAutoNum type="arabicPeriod"/>
            </a:pPr>
            <a:r>
              <a:rPr lang="en-US" sz="3200" dirty="0" smtClean="0"/>
              <a:t>Program model</a:t>
            </a:r>
          </a:p>
          <a:p>
            <a:pPr marL="582930" indent="-514350">
              <a:buFont typeface="+mj-lt"/>
              <a:buAutoNum type="arabicPeriod"/>
            </a:pPr>
            <a:r>
              <a:rPr lang="en-US" sz="3200" dirty="0" smtClean="0"/>
              <a:t>Content (contextualized)</a:t>
            </a:r>
          </a:p>
          <a:p>
            <a:pPr marL="582930" indent="-514350">
              <a:buFont typeface="+mj-lt"/>
              <a:buAutoNum type="arabicPeriod"/>
            </a:pPr>
            <a:r>
              <a:rPr lang="en-US" sz="3200" dirty="0" smtClean="0"/>
              <a:t>Training</a:t>
            </a:r>
          </a:p>
          <a:p>
            <a:pPr marL="582930" indent="-514350">
              <a:buFont typeface="+mj-lt"/>
              <a:buAutoNum type="arabicPeriod"/>
            </a:pPr>
            <a:r>
              <a:rPr lang="en-US" sz="3200" dirty="0" smtClean="0"/>
              <a:t>Advocacy materials</a:t>
            </a:r>
          </a:p>
          <a:p>
            <a:pPr marL="582930" indent="-514350">
              <a:buFont typeface="+mj-lt"/>
              <a:buAutoNum type="arabicPeriod"/>
            </a:pPr>
            <a:r>
              <a:rPr lang="en-US" sz="3200" dirty="0" smtClean="0"/>
              <a:t>International network</a:t>
            </a:r>
            <a:endParaRPr lang="en-US" sz="3200" dirty="0"/>
          </a:p>
        </p:txBody>
      </p:sp>
      <p:sp>
        <p:nvSpPr>
          <p:cNvPr id="6" name="Date Placeholder 5"/>
          <p:cNvSpPr>
            <a:spLocks noGrp="1"/>
          </p:cNvSpPr>
          <p:nvPr>
            <p:ph type="dt" sz="half" idx="10"/>
          </p:nvPr>
        </p:nvSpPr>
        <p:spPr/>
        <p:txBody>
          <a:bodyPr/>
          <a:lstStyle/>
          <a:p>
            <a:fld id="{39E7E8B2-E98B-3D43-90CF-D30C5BD88DA3}" type="datetime1">
              <a:rPr lang="en-US" smtClean="0"/>
              <a:pPr/>
              <a:t>9/7/2013</a:t>
            </a:fld>
            <a:endParaRPr lang="en-US"/>
          </a:p>
        </p:txBody>
      </p:sp>
      <p:sp>
        <p:nvSpPr>
          <p:cNvPr id="7" name="Slide Number Placeholder 6"/>
          <p:cNvSpPr>
            <a:spLocks noGrp="1"/>
          </p:cNvSpPr>
          <p:nvPr>
            <p:ph type="sldNum" sz="quarter" idx="12"/>
          </p:nvPr>
        </p:nvSpPr>
        <p:spPr/>
        <p:txBody>
          <a:bodyPr/>
          <a:lstStyle/>
          <a:p>
            <a:fld id="{2002BF1B-7071-4F24-97C6-237479DB054E}" type="slidenum">
              <a:rPr lang="en-US" smtClean="0"/>
              <a:pPr/>
              <a:t>14</a:t>
            </a:fld>
            <a:endParaRPr lang="en-US"/>
          </a:p>
        </p:txBody>
      </p:sp>
      <p:pic>
        <p:nvPicPr>
          <p:cNvPr id="4" name="Picture 3" descr="THI 2013.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7200" y="381000"/>
            <a:ext cx="4870704" cy="2145792"/>
          </a:xfrm>
          <a:prstGeom prst="rect">
            <a:avLst/>
          </a:prstGeom>
        </p:spPr>
      </p:pic>
      <p:sp>
        <p:nvSpPr>
          <p:cNvPr id="5" name="Title 4"/>
          <p:cNvSpPr>
            <a:spLocks noGrp="1"/>
          </p:cNvSpPr>
          <p:nvPr>
            <p:ph type="title"/>
          </p:nvPr>
        </p:nvSpPr>
        <p:spPr/>
        <p:txBody>
          <a:bodyPr/>
          <a:lstStyle/>
          <a:p>
            <a:endParaRPr lang="en-US" dirty="0"/>
          </a:p>
        </p:txBody>
      </p:sp>
    </p:spTree>
    <p:extLst>
      <p:ext uri="{BB962C8B-B14F-4D97-AF65-F5344CB8AC3E}">
        <p14:creationId xmlns:p14="http://schemas.microsoft.com/office/powerpoint/2010/main" xmlns="" val="37025816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p:txBody>
          <a:bodyPr>
            <a:normAutofit fontScale="92500" lnSpcReduction="10000"/>
          </a:bodyPr>
          <a:lstStyle/>
          <a:p>
            <a:r>
              <a:rPr lang="en-US" b="1" dirty="0" smtClean="0"/>
              <a:t>Mental Health Grace Alliance</a:t>
            </a:r>
            <a:endParaRPr lang="en-US" dirty="0" smtClean="0"/>
          </a:p>
          <a:p>
            <a:r>
              <a:rPr lang="en-US" dirty="0" smtClean="0"/>
              <a:t>105 Old Hewitt Dr., Suite 100A</a:t>
            </a:r>
            <a:br>
              <a:rPr lang="en-US" dirty="0" smtClean="0"/>
            </a:br>
            <a:r>
              <a:rPr lang="en-US" dirty="0" smtClean="0"/>
              <a:t>Waco, Texas 76712</a:t>
            </a:r>
            <a:br>
              <a:rPr lang="en-US" dirty="0" smtClean="0"/>
            </a:br>
            <a:r>
              <a:rPr lang="en-US" dirty="0" smtClean="0"/>
              <a:t>Phone: 254.235.0616</a:t>
            </a:r>
            <a:br>
              <a:rPr lang="en-US" dirty="0" smtClean="0"/>
            </a:br>
            <a:r>
              <a:rPr lang="en-US" dirty="0" smtClean="0"/>
              <a:t>Email: info@mhgracealliance.org</a:t>
            </a:r>
          </a:p>
          <a:p>
            <a:pPr algn="r"/>
            <a:endParaRPr lang="en-US" dirty="0" smtClean="0"/>
          </a:p>
          <a:p>
            <a:pPr algn="r"/>
            <a:endParaRPr lang="en-US" dirty="0"/>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a:p>
        </p:txBody>
      </p:sp>
      <p:sp>
        <p:nvSpPr>
          <p:cNvPr id="5" name="Slide Number Placeholder 4"/>
          <p:cNvSpPr>
            <a:spLocks noGrp="1"/>
          </p:cNvSpPr>
          <p:nvPr>
            <p:ph type="sldNum" sz="quarter" idx="12"/>
          </p:nvPr>
        </p:nvSpPr>
        <p:spPr/>
        <p:txBody>
          <a:bodyPr/>
          <a:lstStyle/>
          <a:p>
            <a:fld id="{2002BF1B-7071-4F24-97C6-237479DB054E}" type="slidenum">
              <a:rPr lang="en-US" smtClean="0"/>
              <a:pPr/>
              <a:t>15</a:t>
            </a:fld>
            <a:endParaRPr lang="en-US"/>
          </a:p>
        </p:txBody>
      </p:sp>
      <p:pic>
        <p:nvPicPr>
          <p:cNvPr id="1026" name="Picture 2" descr="http://www.mentalhealthgracealliance.org/wp-content/themes/Accent/cache/1357419757_top%20header%20web.jpg">
            <a:hlinkClick r:id="rId3"/>
          </p:cNvPr>
          <p:cNvPicPr>
            <a:picLocks noChangeAspect="1" noChangeArrowheads="1"/>
          </p:cNvPicPr>
          <p:nvPr/>
        </p:nvPicPr>
        <p:blipFill>
          <a:blip r:embed="rId4" cstate="print"/>
          <a:srcRect/>
          <a:stretch>
            <a:fillRect/>
          </a:stretch>
        </p:blipFill>
        <p:spPr bwMode="auto">
          <a:xfrm>
            <a:off x="1524000" y="3048000"/>
            <a:ext cx="5597188" cy="110490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Hope Groups</a:t>
            </a:r>
            <a:endParaRPr lang="en-US" sz="4400" dirty="0"/>
          </a:p>
        </p:txBody>
      </p:sp>
      <p:sp>
        <p:nvSpPr>
          <p:cNvPr id="3" name="Content Placeholder 2"/>
          <p:cNvSpPr>
            <a:spLocks noGrp="1"/>
          </p:cNvSpPr>
          <p:nvPr>
            <p:ph idx="1"/>
          </p:nvPr>
        </p:nvSpPr>
        <p:spPr/>
        <p:txBody>
          <a:bodyPr/>
          <a:lstStyle/>
          <a:p>
            <a:r>
              <a:rPr lang="en-US" dirty="0"/>
              <a:t>Peer led</a:t>
            </a:r>
          </a:p>
          <a:p>
            <a:pPr marL="344488" lvl="1" indent="-273050"/>
            <a:r>
              <a:rPr lang="en-US" sz="2400" dirty="0"/>
              <a:t>4 </a:t>
            </a:r>
            <a:r>
              <a:rPr lang="en-US" sz="2400" dirty="0" smtClean="0"/>
              <a:t>hour </a:t>
            </a:r>
            <a:r>
              <a:rPr lang="en-US" sz="2400" dirty="0"/>
              <a:t>facilitator </a:t>
            </a:r>
            <a:r>
              <a:rPr lang="en-US" sz="2400" dirty="0" smtClean="0"/>
              <a:t>training</a:t>
            </a:r>
          </a:p>
          <a:p>
            <a:pPr marL="628650" lvl="2">
              <a:buFont typeface="Wingdings" pitchFamily="2" charset="2"/>
              <a:buChar char="§"/>
            </a:pPr>
            <a:r>
              <a:rPr lang="en-US" dirty="0" smtClean="0"/>
              <a:t>Lecture and experiential/role playing</a:t>
            </a:r>
            <a:endParaRPr lang="en-US" dirty="0"/>
          </a:p>
          <a:p>
            <a:r>
              <a:rPr lang="en-US" dirty="0"/>
              <a:t>Common weekly structure</a:t>
            </a:r>
          </a:p>
          <a:p>
            <a:pPr lvl="1">
              <a:buFont typeface="Wingdings" pitchFamily="2" charset="2"/>
              <a:buChar char="§"/>
            </a:pPr>
            <a:r>
              <a:rPr lang="en-US" sz="2000" dirty="0"/>
              <a:t>Faith, Facts, Future</a:t>
            </a:r>
          </a:p>
          <a:p>
            <a:r>
              <a:rPr lang="en-US" dirty="0" smtClean="0"/>
              <a:t>Leader’s guide</a:t>
            </a:r>
          </a:p>
          <a:p>
            <a:r>
              <a:rPr lang="en-US" dirty="0" smtClean="0"/>
              <a:t>CBT influenced</a:t>
            </a:r>
            <a:endParaRPr lang="en-US" sz="2000" dirty="0"/>
          </a:p>
        </p:txBody>
      </p:sp>
      <p:pic>
        <p:nvPicPr>
          <p:cNvPr id="5" name="Picture 4" descr="mhga logo new.png"/>
          <p:cNvPicPr>
            <a:picLocks noChangeAspect="1"/>
          </p:cNvPicPr>
          <p:nvPr/>
        </p:nvPicPr>
        <p:blipFill>
          <a:blip r:embed="rId2" cstate="print">
            <a:alphaModFix amt="10000"/>
            <a:extLst>
              <a:ext uri="{28A0092B-C50C-407E-A947-70E740481C1C}">
                <a14:useLocalDpi xmlns:a14="http://schemas.microsoft.com/office/drawing/2010/main" xmlns="" val="0"/>
              </a:ext>
            </a:extLst>
          </a:blip>
          <a:stretch>
            <a:fillRect/>
          </a:stretch>
        </p:blipFill>
        <p:spPr>
          <a:xfrm>
            <a:off x="3276600" y="452816"/>
            <a:ext cx="5486400" cy="5461000"/>
          </a:xfrm>
          <a:prstGeom prst="rect">
            <a:avLst/>
          </a:prstGeom>
        </p:spPr>
      </p:pic>
    </p:spTree>
    <p:extLst>
      <p:ext uri="{BB962C8B-B14F-4D97-AF65-F5344CB8AC3E}">
        <p14:creationId xmlns:p14="http://schemas.microsoft.com/office/powerpoint/2010/main" xmlns="" val="31092373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Overview</a:t>
            </a:r>
            <a:endParaRPr lang="en-US" sz="4400" dirty="0"/>
          </a:p>
        </p:txBody>
      </p:sp>
      <p:sp>
        <p:nvSpPr>
          <p:cNvPr id="3" name="Content Placeholder 2"/>
          <p:cNvSpPr>
            <a:spLocks noGrp="1"/>
          </p:cNvSpPr>
          <p:nvPr>
            <p:ph idx="1"/>
          </p:nvPr>
        </p:nvSpPr>
        <p:spPr/>
        <p:txBody>
          <a:bodyPr/>
          <a:lstStyle/>
          <a:p>
            <a:r>
              <a:rPr lang="en-US" dirty="0"/>
              <a:t>Cognitive skills development (40%)</a:t>
            </a:r>
          </a:p>
          <a:p>
            <a:r>
              <a:rPr lang="en-US" dirty="0"/>
              <a:t>Emotional expression and regulation (30%)</a:t>
            </a:r>
          </a:p>
          <a:p>
            <a:r>
              <a:rPr lang="en-US" dirty="0"/>
              <a:t>Relationship and support building (20%)</a:t>
            </a:r>
          </a:p>
          <a:p>
            <a:r>
              <a:rPr lang="en-US" dirty="0" err="1"/>
              <a:t>Psychoeducation</a:t>
            </a:r>
            <a:r>
              <a:rPr lang="en-US" dirty="0"/>
              <a:t> (10%)</a:t>
            </a:r>
          </a:p>
          <a:p>
            <a:pPr marL="68580" indent="0">
              <a:buNone/>
            </a:pPr>
            <a:endParaRPr lang="en-US" dirty="0"/>
          </a:p>
        </p:txBody>
      </p:sp>
      <p:pic>
        <p:nvPicPr>
          <p:cNvPr id="4" name="Picture 3" descr="mhga logo new.png"/>
          <p:cNvPicPr>
            <a:picLocks noChangeAspect="1"/>
          </p:cNvPicPr>
          <p:nvPr/>
        </p:nvPicPr>
        <p:blipFill>
          <a:blip r:embed="rId2" cstate="print">
            <a:alphaModFix amt="10000"/>
            <a:extLst>
              <a:ext uri="{28A0092B-C50C-407E-A947-70E740481C1C}">
                <a14:useLocalDpi xmlns:a14="http://schemas.microsoft.com/office/drawing/2010/main" xmlns="" val="0"/>
              </a:ext>
            </a:extLst>
          </a:blip>
          <a:stretch>
            <a:fillRect/>
          </a:stretch>
        </p:blipFill>
        <p:spPr>
          <a:xfrm>
            <a:off x="3276600" y="441386"/>
            <a:ext cx="5486400" cy="5461000"/>
          </a:xfrm>
          <a:prstGeom prst="rect">
            <a:avLst/>
          </a:prstGeom>
        </p:spPr>
      </p:pic>
    </p:spTree>
    <p:extLst>
      <p:ext uri="{BB962C8B-B14F-4D97-AF65-F5344CB8AC3E}">
        <p14:creationId xmlns:p14="http://schemas.microsoft.com/office/powerpoint/2010/main" xmlns="" val="19899925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Topics</a:t>
            </a:r>
            <a:endParaRPr lang="en-US" sz="4400" dirty="0"/>
          </a:p>
        </p:txBody>
      </p:sp>
      <p:sp>
        <p:nvSpPr>
          <p:cNvPr id="3" name="Content Placeholder 2"/>
          <p:cNvSpPr>
            <a:spLocks noGrp="1"/>
          </p:cNvSpPr>
          <p:nvPr>
            <p:ph idx="1"/>
          </p:nvPr>
        </p:nvSpPr>
        <p:spPr>
          <a:xfrm>
            <a:off x="1043492" y="2323652"/>
            <a:ext cx="6777317" cy="4077148"/>
          </a:xfrm>
        </p:spPr>
        <p:txBody>
          <a:bodyPr>
            <a:normAutofit fontScale="70000" lnSpcReduction="20000"/>
          </a:bodyPr>
          <a:lstStyle/>
          <a:p>
            <a:pPr>
              <a:tabLst>
                <a:tab pos="1371600" algn="l"/>
              </a:tabLst>
            </a:pPr>
            <a:r>
              <a:rPr lang="en-US" dirty="0"/>
              <a:t>Week 1: 	</a:t>
            </a:r>
            <a:r>
              <a:rPr lang="en-US" b="1" dirty="0"/>
              <a:t>Stress and Trauma </a:t>
            </a:r>
            <a:endParaRPr lang="en-US" dirty="0"/>
          </a:p>
          <a:p>
            <a:pPr>
              <a:tabLst>
                <a:tab pos="1371600" algn="l"/>
              </a:tabLst>
            </a:pPr>
            <a:r>
              <a:rPr lang="en-US" dirty="0"/>
              <a:t>Week 2: 	</a:t>
            </a:r>
            <a:r>
              <a:rPr lang="en-US" b="1" dirty="0"/>
              <a:t>Safety, Predictability and Control </a:t>
            </a:r>
            <a:endParaRPr lang="en-US" dirty="0"/>
          </a:p>
          <a:p>
            <a:pPr>
              <a:tabLst>
                <a:tab pos="1371600" algn="l"/>
              </a:tabLst>
            </a:pPr>
            <a:r>
              <a:rPr lang="en-US" dirty="0"/>
              <a:t>Week 3: 	</a:t>
            </a:r>
            <a:r>
              <a:rPr lang="en-US" b="1" dirty="0"/>
              <a:t>Rest, Relaxation and Joy</a:t>
            </a:r>
            <a:r>
              <a:rPr lang="en-US" dirty="0"/>
              <a:t> </a:t>
            </a:r>
          </a:p>
          <a:p>
            <a:pPr>
              <a:tabLst>
                <a:tab pos="1371600" algn="l"/>
              </a:tabLst>
            </a:pPr>
            <a:r>
              <a:rPr lang="en-US" dirty="0"/>
              <a:t>Week 4: 	</a:t>
            </a:r>
            <a:r>
              <a:rPr lang="en-US" b="1" dirty="0"/>
              <a:t>Positive versus Negative Coping</a:t>
            </a:r>
            <a:r>
              <a:rPr lang="en-US" dirty="0"/>
              <a:t> </a:t>
            </a:r>
          </a:p>
          <a:p>
            <a:pPr>
              <a:tabLst>
                <a:tab pos="1371600" algn="l"/>
              </a:tabLst>
            </a:pPr>
            <a:r>
              <a:rPr lang="en-US" dirty="0"/>
              <a:t>Week 5: 	</a:t>
            </a:r>
            <a:r>
              <a:rPr lang="en-US" b="1" dirty="0"/>
              <a:t>Depression </a:t>
            </a:r>
            <a:endParaRPr lang="en-US" dirty="0"/>
          </a:p>
          <a:p>
            <a:pPr>
              <a:tabLst>
                <a:tab pos="1371600" algn="l"/>
              </a:tabLst>
            </a:pPr>
            <a:r>
              <a:rPr lang="en-US" dirty="0"/>
              <a:t>Week 6: 	</a:t>
            </a:r>
            <a:r>
              <a:rPr lang="en-US" b="1" dirty="0"/>
              <a:t>Friends and Family</a:t>
            </a:r>
            <a:endParaRPr lang="en-US" dirty="0"/>
          </a:p>
          <a:p>
            <a:pPr>
              <a:tabLst>
                <a:tab pos="1371600" algn="l"/>
              </a:tabLst>
            </a:pPr>
            <a:r>
              <a:rPr lang="en-US" dirty="0"/>
              <a:t>Week 7: 	</a:t>
            </a:r>
            <a:r>
              <a:rPr lang="en-US" b="1" dirty="0"/>
              <a:t>Crisis and Problem Solving </a:t>
            </a:r>
            <a:endParaRPr lang="en-US" dirty="0"/>
          </a:p>
          <a:p>
            <a:pPr>
              <a:tabLst>
                <a:tab pos="1371600" algn="l"/>
              </a:tabLst>
            </a:pPr>
            <a:r>
              <a:rPr lang="en-US" dirty="0"/>
              <a:t>Week 8: 	</a:t>
            </a:r>
            <a:r>
              <a:rPr lang="en-US" b="1" dirty="0"/>
              <a:t>Grieving and Loss </a:t>
            </a:r>
            <a:endParaRPr lang="en-US" dirty="0"/>
          </a:p>
          <a:p>
            <a:pPr>
              <a:tabLst>
                <a:tab pos="1371600" algn="l"/>
              </a:tabLst>
            </a:pPr>
            <a:r>
              <a:rPr lang="en-US" dirty="0"/>
              <a:t>Week 9:</a:t>
            </a:r>
            <a:r>
              <a:rPr lang="en-US" b="1" dirty="0"/>
              <a:t> 	Guilt and Shame </a:t>
            </a:r>
            <a:endParaRPr lang="en-US" dirty="0"/>
          </a:p>
          <a:p>
            <a:pPr>
              <a:tabLst>
                <a:tab pos="1371600" algn="l"/>
              </a:tabLst>
            </a:pPr>
            <a:r>
              <a:rPr lang="en-US" dirty="0"/>
              <a:t>Week 10:</a:t>
            </a:r>
            <a:r>
              <a:rPr lang="en-US" b="1" dirty="0"/>
              <a:t> 	Staying Resilient</a:t>
            </a:r>
            <a:endParaRPr lang="en-US" dirty="0"/>
          </a:p>
          <a:p>
            <a:pPr marL="68580" indent="0">
              <a:buNone/>
            </a:pPr>
            <a:endParaRPr lang="en-US" dirty="0"/>
          </a:p>
          <a:p>
            <a:pPr marL="68580" indent="0">
              <a:buNone/>
            </a:pPr>
            <a:r>
              <a:rPr lang="en-US" u="sng" dirty="0"/>
              <a:t>Supplemental Sessions</a:t>
            </a:r>
            <a:endParaRPr lang="en-US" dirty="0"/>
          </a:p>
          <a:p>
            <a:r>
              <a:rPr lang="en-US" b="1" dirty="0"/>
              <a:t>Rape and Sexual Assault </a:t>
            </a:r>
            <a:endParaRPr lang="en-US" dirty="0"/>
          </a:p>
          <a:p>
            <a:r>
              <a:rPr lang="en-US" b="1" dirty="0"/>
              <a:t>Combat Exposure </a:t>
            </a:r>
            <a:endParaRPr lang="en-US" dirty="0"/>
          </a:p>
        </p:txBody>
      </p:sp>
      <p:pic>
        <p:nvPicPr>
          <p:cNvPr id="4" name="Picture 3" descr="mhga logo new.png"/>
          <p:cNvPicPr>
            <a:picLocks noChangeAspect="1"/>
          </p:cNvPicPr>
          <p:nvPr/>
        </p:nvPicPr>
        <p:blipFill>
          <a:blip r:embed="rId2" cstate="print">
            <a:alphaModFix amt="10000"/>
            <a:extLst>
              <a:ext uri="{28A0092B-C50C-407E-A947-70E740481C1C}">
                <a14:useLocalDpi xmlns:a14="http://schemas.microsoft.com/office/drawing/2010/main" xmlns="" val="0"/>
              </a:ext>
            </a:extLst>
          </a:blip>
          <a:stretch>
            <a:fillRect/>
          </a:stretch>
        </p:blipFill>
        <p:spPr>
          <a:xfrm>
            <a:off x="3276600" y="452816"/>
            <a:ext cx="5486400" cy="5461000"/>
          </a:xfrm>
          <a:prstGeom prst="rect">
            <a:avLst/>
          </a:prstGeom>
        </p:spPr>
      </p:pic>
    </p:spTree>
    <p:extLst>
      <p:ext uri="{BB962C8B-B14F-4D97-AF65-F5344CB8AC3E}">
        <p14:creationId xmlns:p14="http://schemas.microsoft.com/office/powerpoint/2010/main" xmlns="" val="8704489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Benghazi IDP Camp</a:t>
            </a:r>
            <a:endParaRPr lang="en-US" sz="4400" dirty="0"/>
          </a:p>
        </p:txBody>
      </p:sp>
      <p:pic>
        <p:nvPicPr>
          <p:cNvPr id="4" name="Picture 3" descr="mhga logo new.png"/>
          <p:cNvPicPr>
            <a:picLocks noChangeAspect="1"/>
          </p:cNvPicPr>
          <p:nvPr/>
        </p:nvPicPr>
        <p:blipFill>
          <a:blip r:embed="rId2" cstate="print">
            <a:alphaModFix amt="10000"/>
            <a:extLst>
              <a:ext uri="{28A0092B-C50C-407E-A947-70E740481C1C}">
                <a14:useLocalDpi xmlns:a14="http://schemas.microsoft.com/office/drawing/2010/main" xmlns="" val="0"/>
              </a:ext>
            </a:extLst>
          </a:blip>
          <a:stretch>
            <a:fillRect/>
          </a:stretch>
        </p:blipFill>
        <p:spPr>
          <a:xfrm>
            <a:off x="3276600" y="441386"/>
            <a:ext cx="5486400" cy="5461000"/>
          </a:xfrm>
          <a:prstGeom prst="rect">
            <a:avLst/>
          </a:prstGeom>
        </p:spPr>
      </p:pic>
      <p:graphicFrame>
        <p:nvGraphicFramePr>
          <p:cNvPr id="7" name="Chart 6"/>
          <p:cNvGraphicFramePr/>
          <p:nvPr>
            <p:extLst>
              <p:ext uri="{D42A27DB-BD31-4B8C-83A1-F6EECF244321}">
                <p14:modId xmlns:p14="http://schemas.microsoft.com/office/powerpoint/2010/main" xmlns="" val="3494958367"/>
              </p:ext>
            </p:extLst>
          </p:nvPr>
        </p:nvGraphicFramePr>
        <p:xfrm>
          <a:off x="1143000" y="2286000"/>
          <a:ext cx="6248400" cy="40092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195239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Benghazi IDP Camp</a:t>
            </a:r>
            <a:endParaRPr lang="en-US" sz="4400" dirty="0"/>
          </a:p>
        </p:txBody>
      </p:sp>
      <p:graphicFrame>
        <p:nvGraphicFramePr>
          <p:cNvPr id="6" name="Chart 5"/>
          <p:cNvGraphicFramePr/>
          <p:nvPr>
            <p:extLst>
              <p:ext uri="{D42A27DB-BD31-4B8C-83A1-F6EECF244321}">
                <p14:modId xmlns:p14="http://schemas.microsoft.com/office/powerpoint/2010/main" xmlns="" val="3030227927"/>
              </p:ext>
            </p:extLst>
          </p:nvPr>
        </p:nvGraphicFramePr>
        <p:xfrm>
          <a:off x="1295400" y="2362200"/>
          <a:ext cx="6019800" cy="3886200"/>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3" descr="mhga logo new.png"/>
          <p:cNvPicPr>
            <a:picLocks noChangeAspect="1"/>
          </p:cNvPicPr>
          <p:nvPr/>
        </p:nvPicPr>
        <p:blipFill>
          <a:blip r:embed="rId3" cstate="print">
            <a:alphaModFix amt="10000"/>
            <a:extLst>
              <a:ext uri="{28A0092B-C50C-407E-A947-70E740481C1C}">
                <a14:useLocalDpi xmlns:a14="http://schemas.microsoft.com/office/drawing/2010/main" xmlns="" val="0"/>
              </a:ext>
            </a:extLst>
          </a:blip>
          <a:stretch>
            <a:fillRect/>
          </a:stretch>
        </p:blipFill>
        <p:spPr>
          <a:xfrm>
            <a:off x="3276600" y="441386"/>
            <a:ext cx="5486400" cy="5461000"/>
          </a:xfrm>
          <a:prstGeom prst="rect">
            <a:avLst/>
          </a:prstGeom>
        </p:spPr>
      </p:pic>
    </p:spTree>
    <p:extLst>
      <p:ext uri="{BB962C8B-B14F-4D97-AF65-F5344CB8AC3E}">
        <p14:creationId xmlns:p14="http://schemas.microsoft.com/office/powerpoint/2010/main" xmlns="" val="309861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Present Use in Africa</a:t>
            </a:r>
            <a:endParaRPr lang="en-US" sz="4400" dirty="0"/>
          </a:p>
        </p:txBody>
      </p:sp>
      <p:sp>
        <p:nvSpPr>
          <p:cNvPr id="3" name="Content Placeholder 2"/>
          <p:cNvSpPr>
            <a:spLocks noGrp="1"/>
          </p:cNvSpPr>
          <p:nvPr>
            <p:ph idx="1"/>
          </p:nvPr>
        </p:nvSpPr>
        <p:spPr/>
        <p:txBody>
          <a:bodyPr/>
          <a:lstStyle/>
          <a:p>
            <a:r>
              <a:rPr lang="en-US" dirty="0" smtClean="0"/>
              <a:t>Libya</a:t>
            </a:r>
            <a:endParaRPr lang="en-US" dirty="0"/>
          </a:p>
          <a:p>
            <a:r>
              <a:rPr lang="en-US" dirty="0" smtClean="0"/>
              <a:t>Somalia</a:t>
            </a:r>
            <a:endParaRPr lang="en-US" dirty="0"/>
          </a:p>
          <a:p>
            <a:r>
              <a:rPr lang="en-US" dirty="0" smtClean="0"/>
              <a:t>Ethiopia</a:t>
            </a:r>
            <a:endParaRPr lang="en-US" dirty="0"/>
          </a:p>
          <a:p>
            <a:r>
              <a:rPr lang="en-US" dirty="0" smtClean="0"/>
              <a:t>Egypt</a:t>
            </a:r>
            <a:endParaRPr lang="en-US" dirty="0"/>
          </a:p>
          <a:p>
            <a:pPr marL="68580" indent="0">
              <a:buNone/>
            </a:pPr>
            <a:endParaRPr lang="en-US" dirty="0"/>
          </a:p>
        </p:txBody>
      </p:sp>
      <p:pic>
        <p:nvPicPr>
          <p:cNvPr id="4" name="Picture 3" descr="mhga logo new.png"/>
          <p:cNvPicPr>
            <a:picLocks noChangeAspect="1"/>
          </p:cNvPicPr>
          <p:nvPr/>
        </p:nvPicPr>
        <p:blipFill>
          <a:blip r:embed="rId2" cstate="print">
            <a:alphaModFix amt="10000"/>
            <a:extLst>
              <a:ext uri="{28A0092B-C50C-407E-A947-70E740481C1C}">
                <a14:useLocalDpi xmlns:a14="http://schemas.microsoft.com/office/drawing/2010/main" xmlns="" val="0"/>
              </a:ext>
            </a:extLst>
          </a:blip>
          <a:stretch>
            <a:fillRect/>
          </a:stretch>
        </p:blipFill>
        <p:spPr>
          <a:xfrm>
            <a:off x="3276600" y="441386"/>
            <a:ext cx="5486400" cy="5461000"/>
          </a:xfrm>
          <a:prstGeom prst="rect">
            <a:avLst/>
          </a:prstGeom>
        </p:spPr>
      </p:pic>
    </p:spTree>
    <p:extLst>
      <p:ext uri="{BB962C8B-B14F-4D97-AF65-F5344CB8AC3E}">
        <p14:creationId xmlns:p14="http://schemas.microsoft.com/office/powerpoint/2010/main" xmlns="" val="2047145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Training Competent Cross-Cultural Trainers</a:t>
            </a:r>
            <a:endParaRPr lang="en-US" dirty="0"/>
          </a:p>
        </p:txBody>
      </p:sp>
      <p:sp>
        <p:nvSpPr>
          <p:cNvPr id="7" name="Text Placeholder 6"/>
          <p:cNvSpPr>
            <a:spLocks noGrp="1"/>
          </p:cNvSpPr>
          <p:nvPr>
            <p:ph type="body" idx="1"/>
          </p:nvPr>
        </p:nvSpPr>
        <p:spPr/>
        <p:txBody>
          <a:bodyPr/>
          <a:lstStyle/>
          <a:p>
            <a:r>
              <a:rPr lang="en-US" dirty="0" smtClean="0"/>
              <a:t>Goal: Raise competencies for both mental health and local leaders to support community self-care</a:t>
            </a:r>
            <a:endParaRPr lang="en-US" dirty="0"/>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22</a:t>
            </a:fld>
            <a:endParaRPr lang="en-US" dirty="0"/>
          </a:p>
        </p:txBody>
      </p:sp>
      <p:pic>
        <p:nvPicPr>
          <p:cNvPr id="44034" name="Picture 2" descr="logo"/>
          <p:cNvPicPr>
            <a:picLocks noChangeAspect="1" noChangeArrowheads="1"/>
          </p:cNvPicPr>
          <p:nvPr/>
        </p:nvPicPr>
        <p:blipFill>
          <a:blip r:embed="rId2" cstate="print">
            <a:lum bright="30000"/>
          </a:blip>
          <a:stretch>
            <a:fillRect/>
          </a:stretch>
        </p:blipFill>
        <p:spPr bwMode="auto">
          <a:xfrm>
            <a:off x="762000" y="1219200"/>
            <a:ext cx="3352800" cy="140208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smtClean="0"/>
              <a:t>Effective help? </a:t>
            </a:r>
            <a:endParaRPr lang="en-US" dirty="0"/>
          </a:p>
        </p:txBody>
      </p:sp>
      <p:sp>
        <p:nvSpPr>
          <p:cNvPr id="7" name="Content Placeholder 6"/>
          <p:cNvSpPr>
            <a:spLocks noGrp="1"/>
          </p:cNvSpPr>
          <p:nvPr>
            <p:ph idx="1"/>
          </p:nvPr>
        </p:nvSpPr>
        <p:spPr/>
        <p:txBody>
          <a:bodyPr/>
          <a:lstStyle/>
          <a:p>
            <a:r>
              <a:rPr lang="en-US" dirty="0" smtClean="0"/>
              <a:t>Have a positive impact</a:t>
            </a:r>
          </a:p>
          <a:p>
            <a:r>
              <a:rPr lang="en-US" dirty="0" smtClean="0"/>
              <a:t>Sustainable</a:t>
            </a:r>
          </a:p>
          <a:p>
            <a:r>
              <a:rPr lang="en-US" dirty="0" smtClean="0"/>
              <a:t>Transferrable/Scalable</a:t>
            </a:r>
          </a:p>
        </p:txBody>
      </p:sp>
      <p:sp>
        <p:nvSpPr>
          <p:cNvPr id="4" name="Date Placeholder 3"/>
          <p:cNvSpPr>
            <a:spLocks noGrp="1"/>
          </p:cNvSpPr>
          <p:nvPr>
            <p:ph type="dt" sz="half" idx="10"/>
          </p:nvPr>
        </p:nvSpPr>
        <p:spPr/>
        <p:txBody>
          <a:bodyPr/>
          <a:lstStyle/>
          <a:p>
            <a:fld id="{144C736F-E737-C74B-B178-0F3C71218600}"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Debate:</a:t>
            </a:r>
            <a:endParaRPr lang="en-US" dirty="0"/>
          </a:p>
        </p:txBody>
      </p:sp>
      <p:sp>
        <p:nvSpPr>
          <p:cNvPr id="3" name="Content Placeholder 2"/>
          <p:cNvSpPr>
            <a:spLocks noGrp="1"/>
          </p:cNvSpPr>
          <p:nvPr>
            <p:ph idx="1"/>
          </p:nvPr>
        </p:nvSpPr>
        <p:spPr/>
        <p:txBody>
          <a:bodyPr/>
          <a:lstStyle/>
          <a:p>
            <a:r>
              <a:rPr lang="en-US" dirty="0" smtClean="0"/>
              <a:t>Modify existing approach to fit a new culture?</a:t>
            </a:r>
          </a:p>
          <a:p>
            <a:pPr>
              <a:buNone/>
            </a:pPr>
            <a:endParaRPr lang="en-US" dirty="0" smtClean="0"/>
          </a:p>
          <a:p>
            <a:pPr lvl="1">
              <a:buNone/>
            </a:pPr>
            <a:r>
              <a:rPr lang="en-US" dirty="0" smtClean="0"/>
              <a:t>OR…</a:t>
            </a:r>
          </a:p>
          <a:p>
            <a:pPr>
              <a:buNone/>
            </a:pPr>
            <a:endParaRPr lang="en-US" dirty="0" smtClean="0"/>
          </a:p>
          <a:p>
            <a:r>
              <a:rPr lang="en-US" dirty="0" smtClean="0"/>
              <a:t>Start from scratch? </a:t>
            </a:r>
            <a:endParaRPr lang="en-US" dirty="0"/>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Entering a new location?</a:t>
            </a:r>
            <a:endParaRPr lang="en-US" dirty="0"/>
          </a:p>
        </p:txBody>
      </p:sp>
      <p:sp>
        <p:nvSpPr>
          <p:cNvPr id="3" name="Content Placeholder 2"/>
          <p:cNvSpPr>
            <a:spLocks noGrp="1"/>
          </p:cNvSpPr>
          <p:nvPr>
            <p:ph idx="1"/>
          </p:nvPr>
        </p:nvSpPr>
        <p:spPr/>
        <p:txBody>
          <a:bodyPr>
            <a:normAutofit/>
          </a:bodyPr>
          <a:lstStyle/>
          <a:p>
            <a:pPr marL="525780" indent="-457200">
              <a:buFont typeface="+mj-lt"/>
              <a:buAutoNum type="arabicPeriod"/>
            </a:pPr>
            <a:r>
              <a:rPr lang="en-US" dirty="0" smtClean="0"/>
              <a:t>Listening Assessment</a:t>
            </a:r>
          </a:p>
          <a:p>
            <a:pPr lvl="1"/>
            <a:r>
              <a:rPr lang="en-US" dirty="0" smtClean="0"/>
              <a:t>Local view(s) of needs, strengths, opportunities, resources, desired outcomes</a:t>
            </a:r>
          </a:p>
          <a:p>
            <a:pPr lvl="1"/>
            <a:r>
              <a:rPr lang="en-US" dirty="0" smtClean="0"/>
              <a:t>Possible supporting partnerships with existing organizations, people of influence</a:t>
            </a:r>
          </a:p>
          <a:p>
            <a:pPr lvl="1"/>
            <a:r>
              <a:rPr lang="en-US" dirty="0" smtClean="0"/>
              <a:t>Extensive reading from multiple angles</a:t>
            </a:r>
          </a:p>
          <a:p>
            <a:pPr lvl="1">
              <a:buNone/>
            </a:pPr>
            <a:endParaRPr lang="en-US" dirty="0" smtClean="0"/>
          </a:p>
          <a:p>
            <a:pPr lvl="1">
              <a:buNone/>
            </a:pPr>
            <a:r>
              <a:rPr lang="en-US" dirty="0" smtClean="0"/>
              <a:t>MAINTAIN AN ASSET BASED EVALUATION</a:t>
            </a:r>
          </a:p>
          <a:p>
            <a:pPr lvl="1"/>
            <a:endParaRPr lang="en-US" dirty="0"/>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Partnerships</a:t>
            </a:r>
            <a:endParaRPr lang="en-US" dirty="0"/>
          </a:p>
        </p:txBody>
      </p:sp>
      <p:sp>
        <p:nvSpPr>
          <p:cNvPr id="3" name="Content Placeholder 2"/>
          <p:cNvSpPr>
            <a:spLocks noGrp="1"/>
          </p:cNvSpPr>
          <p:nvPr>
            <p:ph idx="1"/>
          </p:nvPr>
        </p:nvSpPr>
        <p:spPr>
          <a:xfrm>
            <a:off x="1043492" y="2323652"/>
            <a:ext cx="6777317" cy="3848548"/>
          </a:xfrm>
        </p:spPr>
        <p:txBody>
          <a:bodyPr>
            <a:normAutofit/>
          </a:bodyPr>
          <a:lstStyle/>
          <a:p>
            <a:r>
              <a:rPr lang="en-US" dirty="0" smtClean="0"/>
              <a:t>Find your “bridge”</a:t>
            </a:r>
          </a:p>
          <a:p>
            <a:r>
              <a:rPr lang="en-US" dirty="0" smtClean="0"/>
              <a:t>Determine locus of control</a:t>
            </a:r>
          </a:p>
          <a:p>
            <a:r>
              <a:rPr lang="en-US" dirty="0" smtClean="0"/>
              <a:t>Determine type of help</a:t>
            </a:r>
          </a:p>
          <a:p>
            <a:pPr lvl="1"/>
            <a:r>
              <a:rPr lang="en-US" dirty="0" smtClean="0"/>
              <a:t>Relief</a:t>
            </a:r>
          </a:p>
          <a:p>
            <a:pPr lvl="1"/>
            <a:r>
              <a:rPr lang="en-US" dirty="0" smtClean="0"/>
              <a:t>Rehab*</a:t>
            </a:r>
          </a:p>
          <a:p>
            <a:pPr lvl="1"/>
            <a:r>
              <a:rPr lang="en-US" dirty="0" smtClean="0"/>
              <a:t>Development*</a:t>
            </a:r>
          </a:p>
          <a:p>
            <a:r>
              <a:rPr lang="en-US" dirty="0" smtClean="0"/>
              <a:t>Plan interventions and outcomes</a:t>
            </a:r>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Intervention</a:t>
            </a:r>
            <a:endParaRPr lang="en-US" dirty="0"/>
          </a:p>
        </p:txBody>
      </p:sp>
      <p:sp>
        <p:nvSpPr>
          <p:cNvPr id="3" name="Content Placeholder 2"/>
          <p:cNvSpPr>
            <a:spLocks noGrp="1"/>
          </p:cNvSpPr>
          <p:nvPr>
            <p:ph idx="1"/>
          </p:nvPr>
        </p:nvSpPr>
        <p:spPr/>
        <p:txBody>
          <a:bodyPr/>
          <a:lstStyle/>
          <a:p>
            <a:r>
              <a:rPr lang="en-US" dirty="0" smtClean="0"/>
              <a:t>Using local leaders</a:t>
            </a:r>
          </a:p>
          <a:p>
            <a:r>
              <a:rPr lang="en-US" dirty="0" smtClean="0"/>
              <a:t>Evaluate impact</a:t>
            </a:r>
          </a:p>
          <a:p>
            <a:r>
              <a:rPr lang="en-US" dirty="0" smtClean="0"/>
              <a:t>Identify barriers, fill gaps</a:t>
            </a:r>
          </a:p>
          <a:p>
            <a:r>
              <a:rPr lang="en-US" dirty="0" smtClean="0"/>
              <a:t>Plan exit/transition strategy</a:t>
            </a:r>
          </a:p>
          <a:p>
            <a:endParaRPr lang="en-US" dirty="0"/>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Rwanda</a:t>
            </a:r>
            <a:endParaRPr lang="en-US" dirty="0"/>
          </a:p>
        </p:txBody>
      </p:sp>
      <p:sp>
        <p:nvSpPr>
          <p:cNvPr id="3" name="Content Placeholder 2"/>
          <p:cNvSpPr>
            <a:spLocks noGrp="1"/>
          </p:cNvSpPr>
          <p:nvPr>
            <p:ph idx="1"/>
          </p:nvPr>
        </p:nvSpPr>
        <p:spPr/>
        <p:txBody>
          <a:bodyPr>
            <a:normAutofit lnSpcReduction="10000"/>
          </a:bodyPr>
          <a:lstStyle/>
          <a:p>
            <a:r>
              <a:rPr lang="en-US" dirty="0" smtClean="0"/>
              <a:t>2009 Listening assessment tour</a:t>
            </a:r>
          </a:p>
          <a:p>
            <a:r>
              <a:rPr lang="en-US" dirty="0" smtClean="0"/>
              <a:t>2011 partnership with </a:t>
            </a:r>
            <a:r>
              <a:rPr lang="en-US" dirty="0" err="1" smtClean="0"/>
              <a:t>WorldVision</a:t>
            </a:r>
            <a:r>
              <a:rPr lang="en-US" dirty="0" smtClean="0"/>
              <a:t> and Baraka </a:t>
            </a:r>
            <a:r>
              <a:rPr lang="en-US" dirty="0" err="1" smtClean="0"/>
              <a:t>Unwingeneye</a:t>
            </a:r>
            <a:endParaRPr lang="en-US" dirty="0" smtClean="0"/>
          </a:p>
          <a:p>
            <a:pPr lvl="1"/>
            <a:r>
              <a:rPr lang="en-US" dirty="0" smtClean="0"/>
              <a:t>Bring trauma recovery training to current caregivers</a:t>
            </a:r>
          </a:p>
          <a:p>
            <a:pPr lvl="1"/>
            <a:r>
              <a:rPr lang="en-US" dirty="0" smtClean="0"/>
              <a:t>Encourage local counselor support system</a:t>
            </a:r>
          </a:p>
          <a:p>
            <a:r>
              <a:rPr lang="en-US" dirty="0" smtClean="0"/>
              <a:t>2013 </a:t>
            </a:r>
          </a:p>
          <a:p>
            <a:pPr lvl="1"/>
            <a:r>
              <a:rPr lang="en-US" dirty="0" smtClean="0"/>
              <a:t>Additional training in related topics</a:t>
            </a:r>
          </a:p>
          <a:p>
            <a:pPr lvl="1"/>
            <a:r>
              <a:rPr lang="en-US" dirty="0" smtClean="0"/>
              <a:t>Exploring association possibilities</a:t>
            </a:r>
            <a:endParaRPr lang="en-US" dirty="0"/>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43000"/>
            <a:ext cx="7543800" cy="1143000"/>
          </a:xfrm>
        </p:spPr>
        <p:txBody>
          <a:bodyPr>
            <a:normAutofit fontScale="90000"/>
          </a:bodyPr>
          <a:lstStyle/>
          <a:p>
            <a:r>
              <a:rPr lang="en-US" dirty="0" smtClean="0"/>
              <a:t>Global Trauma Recovery Institute</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We provide high quality continuing educational resources, skills training, &amp; case consultation for mental health clinicians, ministry leaders, &amp; professionals interested in addressing the needs of psychosocial trauma victims in the United States &amp; around the world.</a:t>
            </a:r>
          </a:p>
          <a:p>
            <a:pPr>
              <a:buNone/>
            </a:pPr>
            <a:endParaRPr lang="en-US" dirty="0" smtClean="0"/>
          </a:p>
          <a:p>
            <a:pPr>
              <a:buNone/>
            </a:pPr>
            <a:r>
              <a:rPr lang="en-US" dirty="0" smtClean="0">
                <a:hlinkClick r:id="rId2"/>
              </a:rPr>
              <a:t>www.globaltraumarecovery.org</a:t>
            </a:r>
            <a:r>
              <a:rPr lang="en-US" dirty="0" smtClean="0"/>
              <a:t> </a:t>
            </a:r>
            <a:endParaRPr lang="en-US" dirty="0"/>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29</a:t>
            </a:fld>
            <a:endParaRPr lang="en-US" dirty="0"/>
          </a:p>
        </p:txBody>
      </p:sp>
      <p:pic>
        <p:nvPicPr>
          <p:cNvPr id="6" name="Picture 2" descr="logo"/>
          <p:cNvPicPr>
            <a:picLocks noChangeAspect="1" noChangeArrowheads="1"/>
          </p:cNvPicPr>
          <p:nvPr/>
        </p:nvPicPr>
        <p:blipFill>
          <a:blip r:embed="rId3" cstate="print">
            <a:lum bright="30000"/>
          </a:blip>
          <a:stretch>
            <a:fillRect/>
          </a:stretch>
        </p:blipFill>
        <p:spPr bwMode="auto">
          <a:xfrm>
            <a:off x="533400" y="457200"/>
            <a:ext cx="3352800" cy="140208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77336"/>
          </a:xfrm>
        </p:spPr>
        <p:txBody>
          <a:bodyPr>
            <a:normAutofit/>
          </a:bodyPr>
          <a:lstStyle/>
          <a:p>
            <a:r>
              <a:rPr lang="en-US" dirty="0" smtClean="0"/>
              <a:t>Basic Competencies:</a:t>
            </a:r>
            <a:endParaRPr lang="en-US" dirty="0"/>
          </a:p>
        </p:txBody>
      </p:sp>
      <p:sp>
        <p:nvSpPr>
          <p:cNvPr id="3" name="Content Placeholder 2"/>
          <p:cNvSpPr>
            <a:spLocks noGrp="1"/>
          </p:cNvSpPr>
          <p:nvPr>
            <p:ph idx="1"/>
          </p:nvPr>
        </p:nvSpPr>
        <p:spPr>
          <a:xfrm>
            <a:off x="1043492" y="2057400"/>
            <a:ext cx="7109908" cy="4038600"/>
          </a:xfrm>
        </p:spPr>
        <p:txBody>
          <a:bodyPr>
            <a:normAutofit fontScale="92500" lnSpcReduction="10000"/>
          </a:bodyPr>
          <a:lstStyle/>
          <a:p>
            <a:pPr lvl="0"/>
            <a:r>
              <a:rPr lang="en-US" dirty="0" smtClean="0"/>
              <a:t>Common psychological, spiritual, physiological, and social/relational symptoms of psychosocial trauma</a:t>
            </a:r>
          </a:p>
          <a:p>
            <a:pPr lvl="0"/>
            <a:r>
              <a:rPr lang="en-US" dirty="0" smtClean="0"/>
              <a:t>Lived theology of suffering and recovery via Scripture engagement to a traumatized audience</a:t>
            </a:r>
          </a:p>
          <a:p>
            <a:pPr lvl="0"/>
            <a:r>
              <a:rPr lang="en-US" dirty="0" smtClean="0"/>
              <a:t>Role of culture regarding expressions of emotions, mental health, and religious practices</a:t>
            </a:r>
          </a:p>
          <a:p>
            <a:pPr lvl="0"/>
            <a:r>
              <a:rPr lang="en-US" dirty="0" smtClean="0"/>
              <a:t>3 phase recovery process for individuals and communities in chronic lack of safety</a:t>
            </a:r>
          </a:p>
          <a:p>
            <a:pPr lvl="0"/>
            <a:r>
              <a:rPr lang="en-US" dirty="0" smtClean="0"/>
              <a:t>Differentiate psychological first aid from recovery and rehabilitation phases of help</a:t>
            </a:r>
          </a:p>
          <a:p>
            <a:endParaRPr lang="en-US" dirty="0"/>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Advanced Competencies</a:t>
            </a:r>
            <a:endParaRPr lang="en-US" dirty="0"/>
          </a:p>
        </p:txBody>
      </p:sp>
      <p:sp>
        <p:nvSpPr>
          <p:cNvPr id="3" name="Content Placeholder 2"/>
          <p:cNvSpPr>
            <a:spLocks noGrp="1"/>
          </p:cNvSpPr>
          <p:nvPr>
            <p:ph idx="1"/>
          </p:nvPr>
        </p:nvSpPr>
        <p:spPr/>
        <p:txBody>
          <a:bodyPr>
            <a:normAutofit/>
          </a:bodyPr>
          <a:lstStyle/>
          <a:p>
            <a:pPr lvl="0"/>
            <a:r>
              <a:rPr lang="en-US" dirty="0" smtClean="0"/>
              <a:t>Unique features of specific traumas</a:t>
            </a:r>
          </a:p>
          <a:p>
            <a:pPr lvl="0"/>
            <a:r>
              <a:rPr lang="en-US" dirty="0" smtClean="0"/>
              <a:t>Theologies of shame and spiritual warfare</a:t>
            </a:r>
          </a:p>
          <a:p>
            <a:pPr lvl="0"/>
            <a:r>
              <a:rPr lang="en-US" dirty="0" smtClean="0"/>
              <a:t>Advanced treatment options in unstable communities</a:t>
            </a:r>
          </a:p>
          <a:p>
            <a:pPr lvl="0"/>
            <a:r>
              <a:rPr lang="en-US" dirty="0" smtClean="0"/>
              <a:t>Advanced cross cultural listening</a:t>
            </a:r>
          </a:p>
          <a:p>
            <a:pPr lvl="0"/>
            <a:r>
              <a:rPr lang="en-US" dirty="0" smtClean="0"/>
              <a:t>Strength-based assessments</a:t>
            </a:r>
          </a:p>
          <a:p>
            <a:pPr lvl="0"/>
            <a:r>
              <a:rPr lang="en-US" dirty="0" smtClean="0"/>
              <a:t>Faith engaged trauma recovery interventions</a:t>
            </a:r>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Training Trainer Competencies</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Key facets/threats of the facilitator or “train the trainer” model</a:t>
            </a:r>
          </a:p>
          <a:p>
            <a:r>
              <a:rPr lang="en-US" dirty="0" smtClean="0"/>
              <a:t>Skill in reading and communicating within and between cultures </a:t>
            </a:r>
          </a:p>
          <a:p>
            <a:r>
              <a:rPr lang="en-US" dirty="0" smtClean="0"/>
              <a:t>Common group dynamics influencing caregiver learning and development </a:t>
            </a:r>
          </a:p>
          <a:p>
            <a:r>
              <a:rPr lang="en-US" dirty="0" smtClean="0"/>
              <a:t>Program and process review</a:t>
            </a:r>
          </a:p>
          <a:p>
            <a:endParaRPr lang="en-US" dirty="0"/>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Supervised immersion</a:t>
            </a:r>
            <a:endParaRPr lang="en-US" dirty="0"/>
          </a:p>
        </p:txBody>
      </p:sp>
      <p:sp>
        <p:nvSpPr>
          <p:cNvPr id="4" name="Date Placeholder 3"/>
          <p:cNvSpPr>
            <a:spLocks noGrp="1"/>
          </p:cNvSpPr>
          <p:nvPr>
            <p:ph type="dt" sz="half" idx="10"/>
          </p:nvPr>
        </p:nvSpPr>
        <p:spPr/>
        <p:txBody>
          <a:bodyPr/>
          <a:lstStyle/>
          <a:p>
            <a:fld id="{E48ADB3B-C4EE-9D43-8FF7-26611646A3F5}"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43490" y="1027664"/>
            <a:ext cx="7024744" cy="801136"/>
          </a:xfrm>
        </p:spPr>
        <p:txBody>
          <a:bodyPr/>
          <a:lstStyle/>
          <a:p>
            <a:r>
              <a:rPr lang="en-US" dirty="0" smtClean="0"/>
              <a:t>Contact Info</a:t>
            </a:r>
            <a:endParaRPr lang="en-US" dirty="0"/>
          </a:p>
        </p:txBody>
      </p:sp>
      <p:sp>
        <p:nvSpPr>
          <p:cNvPr id="7" name="Content Placeholder 6"/>
          <p:cNvSpPr>
            <a:spLocks noGrp="1"/>
          </p:cNvSpPr>
          <p:nvPr>
            <p:ph idx="1"/>
          </p:nvPr>
        </p:nvSpPr>
        <p:spPr>
          <a:xfrm>
            <a:off x="914400" y="1981200"/>
            <a:ext cx="6934200" cy="4267200"/>
          </a:xfrm>
        </p:spPr>
        <p:txBody>
          <a:bodyPr>
            <a:normAutofit/>
          </a:bodyPr>
          <a:lstStyle/>
          <a:p>
            <a:r>
              <a:rPr lang="en-US" dirty="0" smtClean="0"/>
              <a:t>Harriet Hill/ABS</a:t>
            </a:r>
          </a:p>
          <a:p>
            <a:pPr lvl="1"/>
            <a:r>
              <a:rPr lang="en-US" dirty="0" smtClean="0"/>
              <a:t>Email: </a:t>
            </a:r>
            <a:r>
              <a:rPr lang="en-US" dirty="0" smtClean="0">
                <a:hlinkClick r:id="rId2"/>
              </a:rPr>
              <a:t>hhill@americanbible.org</a:t>
            </a:r>
            <a:endParaRPr lang="en-US" dirty="0" smtClean="0"/>
          </a:p>
          <a:p>
            <a:pPr lvl="1"/>
            <a:r>
              <a:rPr lang="en-US" dirty="0" smtClean="0">
                <a:hlinkClick r:id="rId3"/>
              </a:rPr>
              <a:t>http://traumahealinginsititute.org</a:t>
            </a:r>
            <a:endParaRPr lang="en-US" dirty="0" smtClean="0"/>
          </a:p>
          <a:p>
            <a:r>
              <a:rPr lang="en-US" dirty="0" smtClean="0"/>
              <a:t>Matthew Stanford</a:t>
            </a:r>
          </a:p>
          <a:p>
            <a:pPr lvl="1"/>
            <a:r>
              <a:rPr lang="en-US" dirty="0" smtClean="0">
                <a:hlinkClick r:id="rId4"/>
              </a:rPr>
              <a:t>Matthew_stanford@baylor.edu</a:t>
            </a:r>
            <a:endParaRPr lang="en-US" dirty="0" smtClean="0"/>
          </a:p>
          <a:p>
            <a:pPr lvl="1"/>
            <a:r>
              <a:rPr lang="en-US" dirty="0" smtClean="0">
                <a:hlinkClick r:id="rId5"/>
              </a:rPr>
              <a:t>www.mentalhealthgracealliance.org</a:t>
            </a:r>
            <a:endParaRPr lang="en-US" dirty="0" smtClean="0"/>
          </a:p>
          <a:p>
            <a:r>
              <a:rPr lang="en-US" dirty="0" smtClean="0"/>
              <a:t>Phil Monroe/Diane Langberg</a:t>
            </a:r>
          </a:p>
          <a:p>
            <a:pPr lvl="1"/>
            <a:r>
              <a:rPr lang="en-US" dirty="0" smtClean="0">
                <a:hlinkClick r:id="rId6"/>
              </a:rPr>
              <a:t>trauma@biblical.edu</a:t>
            </a:r>
            <a:endParaRPr lang="en-US" dirty="0" smtClean="0"/>
          </a:p>
          <a:p>
            <a:pPr lvl="1"/>
            <a:r>
              <a:rPr lang="en-US" dirty="0" smtClean="0">
                <a:hlinkClick r:id="rId7"/>
              </a:rPr>
              <a:t>Info@dianelangberg.org</a:t>
            </a:r>
            <a:r>
              <a:rPr lang="en-US" dirty="0" smtClean="0"/>
              <a:t> </a:t>
            </a:r>
          </a:p>
          <a:p>
            <a:pPr lvl="1"/>
            <a:r>
              <a:rPr lang="en-US" dirty="0" smtClean="0">
                <a:hlinkClick r:id="rId8"/>
              </a:rPr>
              <a:t>www.globaltraumarecovery.org</a:t>
            </a:r>
            <a:r>
              <a:rPr lang="en-US" dirty="0" smtClean="0"/>
              <a:t> </a:t>
            </a:r>
          </a:p>
        </p:txBody>
      </p:sp>
      <p:sp>
        <p:nvSpPr>
          <p:cNvPr id="4" name="Date Placeholder 3"/>
          <p:cNvSpPr>
            <a:spLocks noGrp="1"/>
          </p:cNvSpPr>
          <p:nvPr>
            <p:ph type="dt" sz="half" idx="10"/>
          </p:nvPr>
        </p:nvSpPr>
        <p:spPr/>
        <p:txBody>
          <a:bodyPr/>
          <a:lstStyle/>
          <a:p>
            <a:fld id="{144C736F-E737-C74B-B178-0F3C71218600}" type="datetime1">
              <a:rPr lang="en-US" smtClean="0"/>
              <a:pPr/>
              <a:t>9/7/2013</a:t>
            </a:fld>
            <a:endParaRPr lang="en-US" dirty="0"/>
          </a:p>
        </p:txBody>
      </p:sp>
      <p:sp>
        <p:nvSpPr>
          <p:cNvPr id="5" name="Slide Number Placeholder 4"/>
          <p:cNvSpPr>
            <a:spLocks noGrp="1"/>
          </p:cNvSpPr>
          <p:nvPr>
            <p:ph type="sldNum" sz="quarter" idx="12"/>
          </p:nvPr>
        </p:nvSpPr>
        <p:spPr/>
        <p:txBody>
          <a:bodyPr/>
          <a:lstStyle/>
          <a:p>
            <a:fld id="{2002BF1B-7071-4F24-97C6-237479DB054E}" type="slidenum">
              <a:rPr lang="en-US" smtClean="0"/>
              <a:pPr/>
              <a:t>34</a:t>
            </a:fld>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20291</TotalTime>
  <Words>885</Words>
  <Application>Microsoft Office PowerPoint</Application>
  <PresentationFormat>On-screen Show (4:3)</PresentationFormat>
  <Paragraphs>261</Paragraphs>
  <Slides>34</Slides>
  <Notes>6</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Austin</vt:lpstr>
      <vt:lpstr>1_Austin</vt:lpstr>
      <vt:lpstr>Slide 1</vt:lpstr>
      <vt:lpstr>Slide 2</vt:lpstr>
      <vt:lpstr>Slide 3</vt:lpstr>
      <vt:lpstr>Objectives: To help individuals and communities </vt:lpstr>
      <vt:lpstr>Foundational Principles</vt:lpstr>
      <vt:lpstr>Lesson composition</vt:lpstr>
      <vt:lpstr>Lesson topics</vt:lpstr>
      <vt:lpstr>Versions </vt:lpstr>
      <vt:lpstr>Four-step Program  Model</vt:lpstr>
      <vt:lpstr>Equipping Facilitators</vt:lpstr>
      <vt:lpstr>Facilitator  competencies</vt:lpstr>
      <vt:lpstr>3 kinds of facilitators</vt:lpstr>
      <vt:lpstr>On-line database tracks:</vt:lpstr>
      <vt:lpstr>Slide 14</vt:lpstr>
      <vt:lpstr>Slide 15</vt:lpstr>
      <vt:lpstr>Hope Groups</vt:lpstr>
      <vt:lpstr>Overview</vt:lpstr>
      <vt:lpstr>Topics</vt:lpstr>
      <vt:lpstr>Benghazi IDP Camp</vt:lpstr>
      <vt:lpstr>Benghazi IDP Camp</vt:lpstr>
      <vt:lpstr>Present Use in Africa</vt:lpstr>
      <vt:lpstr>Training Competent Cross-Cultural Trainers</vt:lpstr>
      <vt:lpstr>Effective help? </vt:lpstr>
      <vt:lpstr>Debate:</vt:lpstr>
      <vt:lpstr>Entering a new location?</vt:lpstr>
      <vt:lpstr>Developing Partnerships</vt:lpstr>
      <vt:lpstr>Active Intervention</vt:lpstr>
      <vt:lpstr>Example: Rwanda</vt:lpstr>
      <vt:lpstr>Global Trauma Recovery Institute</vt:lpstr>
      <vt:lpstr>Basic Competencies:</vt:lpstr>
      <vt:lpstr>Advanced Competencies</vt:lpstr>
      <vt:lpstr>Training Trainer Competencies</vt:lpstr>
      <vt:lpstr>Supervised immersion</vt:lpstr>
      <vt:lpstr>Contact Info</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Trauma as Barrier to  Scripture Engagement </dc:title>
  <dc:creator>pedman</dc:creator>
  <cp:lastModifiedBy>pmonroe</cp:lastModifiedBy>
  <cp:revision>230</cp:revision>
  <dcterms:created xsi:type="dcterms:W3CDTF">2011-09-28T19:01:28Z</dcterms:created>
  <dcterms:modified xsi:type="dcterms:W3CDTF">2013-09-07T22:54:23Z</dcterms:modified>
</cp:coreProperties>
</file>