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6"/>
  </p:notesMasterIdLst>
  <p:handoutMasterIdLst>
    <p:handoutMasterId r:id="rId37"/>
  </p:handoutMasterIdLst>
  <p:sldIdLst>
    <p:sldId id="290" r:id="rId2"/>
    <p:sldId id="296" r:id="rId3"/>
    <p:sldId id="257" r:id="rId4"/>
    <p:sldId id="321" r:id="rId5"/>
    <p:sldId id="315" r:id="rId6"/>
    <p:sldId id="316" r:id="rId7"/>
    <p:sldId id="258" r:id="rId8"/>
    <p:sldId id="298" r:id="rId9"/>
    <p:sldId id="259" r:id="rId10"/>
    <p:sldId id="282" r:id="rId11"/>
    <p:sldId id="306" r:id="rId12"/>
    <p:sldId id="299" r:id="rId13"/>
    <p:sldId id="300" r:id="rId14"/>
    <p:sldId id="317" r:id="rId15"/>
    <p:sldId id="263" r:id="rId16"/>
    <p:sldId id="301" r:id="rId17"/>
    <p:sldId id="308" r:id="rId18"/>
    <p:sldId id="302" r:id="rId19"/>
    <p:sldId id="309" r:id="rId20"/>
    <p:sldId id="305" r:id="rId21"/>
    <p:sldId id="307" r:id="rId22"/>
    <p:sldId id="283" r:id="rId23"/>
    <p:sldId id="284" r:id="rId24"/>
    <p:sldId id="285" r:id="rId25"/>
    <p:sldId id="286" r:id="rId26"/>
    <p:sldId id="310" r:id="rId27"/>
    <p:sldId id="312" r:id="rId28"/>
    <p:sldId id="313" r:id="rId29"/>
    <p:sldId id="266" r:id="rId30"/>
    <p:sldId id="292" r:id="rId31"/>
    <p:sldId id="293" r:id="rId32"/>
    <p:sldId id="319" r:id="rId33"/>
    <p:sldId id="320" r:id="rId34"/>
    <p:sldId id="318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BB724-F036-4891-B542-4493C5AFE3A0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0F463-6AE1-4ACE-BFA1-1D79D982E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899BDD7-AE3D-4050-83D7-1876D80E0B6D}" type="datetimeFigureOut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40F05C0-BD89-4720-BD56-8010C5020F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4F6232B-C0C8-40CF-BC12-EE54CC025E76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3559E-BF67-463B-85F9-2955A672C9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9DAFF-229F-41BB-B634-E7B93EE7E18D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AC6D3-FDE8-4FE2-B86B-DEE83EE651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B80AB1C-207F-4354-A52A-5329F3D710C4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46691-3D81-49D0-AAC9-E674230BCF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BAE8-E67F-41EA-A62E-83090E11BBB7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6E530-4498-469B-9397-2B63DE268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5C38F-E080-4776-9AB9-BBB5D506FC44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58830-340B-4203-B0AD-73A7D1147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1E611-1D4C-42D4-A266-C0861FF09E04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7FCD8-A090-4090-8D65-12D6D982FD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45BDC-B071-4FC4-945A-292181F58AD2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8AA51-646A-476F-B631-D1F38F407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1B3E64-CA76-4F26-8748-DADE5943945F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F9200-2BA9-4D3B-8F1B-5227DCFFD5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82B068-FC37-404F-BAF8-EA2F3D30B4D0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40617-9310-435E-B33C-44D4A780C0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6EF4C-81B3-43EB-B283-3430E6EAA9CC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755DC-D9D1-4CC2-9307-475C51AFB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C505E45-B7BC-4BC1-AC94-70478ADEDD00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C8139-C830-46BB-96C5-56F4DF63F8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F0EEEA-0DDB-40C0-BD65-2A710B3F59B6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577B7-0AC6-4856-9BE2-120417039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10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2846AE49-B7FD-4176-8528-BB965D0A91E7}" type="datetime1">
              <a:rPr lang="en-US"/>
              <a:pPr>
                <a:defRPr/>
              </a:pPr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093EFAD-8512-4454-AECE-D69F80BD8D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1" r:id="rId2"/>
    <p:sldLayoutId id="2147483728" r:id="rId3"/>
    <p:sldLayoutId id="2147483722" r:id="rId4"/>
    <p:sldLayoutId id="2147483723" r:id="rId5"/>
    <p:sldLayoutId id="2147483724" r:id="rId6"/>
    <p:sldLayoutId id="2147483725" r:id="rId7"/>
    <p:sldLayoutId id="2147483729" r:id="rId8"/>
    <p:sldLayoutId id="2147483730" r:id="rId9"/>
    <p:sldLayoutId id="2147483726" r:id="rId10"/>
    <p:sldLayoutId id="2147483731" r:id="rId11"/>
    <p:sldLayoutId id="2147483732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0000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0000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0000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0000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0000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0000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0000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0000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schools.pinellas.k12.fl.us/gallery/variety/Heart.gif&amp;imgrefurl=http://www.schools.pinellas.k12.fl.us/gallery/variety/Page0004.html&amp;h=189&amp;w=223&amp;sz=7&amp;tbnid=hikg6tNbhArykM:&amp;tbnh=86&amp;tbnw=102&amp;hl=en&amp;start=1&amp;prev=/images?q=heart&amp;svnum=10&amp;hl=en&amp;lr=&amp;safe=off&amp;rls=RNWE,RNWE:2005-14,RNWE:en&amp;sa=N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amazon.com/Sexual-Sanity-Leaders-Guide-ebook/dp/B00941H3M4/ref=sr_1_1?ie=UTF8&amp;qid=1359727577&amp;sr=8-1&amp;keywords=david+white+sexual+sanity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www.schools.pinellas.k12.fl.us/gallery/variety/Heart.gif&amp;imgrefurl=http://www.schools.pinellas.k12.fl.us/gallery/variety/Page0004.html&amp;h=189&amp;w=223&amp;sz=7&amp;tbnid=hikg6tNbhArykM:&amp;tbnh=86&amp;tbnw=102&amp;hl=en&amp;start=1&amp;prev=/images?q=heart&amp;svnum=10&amp;hl=en&amp;lr=&amp;safe=off&amp;rls=RNWE,RNWE:2005-14,RNWE:en&amp;sa=N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hyperlink" Target="http://images.google.com/imgres?imgurl=http://www.schools.pinellas.k12.fl.us/gallery/variety/Heart.gif&amp;imgrefurl=http://www.schools.pinellas.k12.fl.us/gallery/variety/Page0004.html&amp;h=189&amp;w=223&amp;sz=7&amp;tbnid=hikg6tNbhArykM:&amp;tbnh=86&amp;tbnw=102&amp;hl=en&amp;start=1&amp;prev=/images?q=heart&amp;svnum=10&amp;hl=en&amp;lr=&amp;safe=off&amp;rls=RNWE,RNWE:2005-14,RNWE:en&amp;sa=N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jpeg"/><Relationship Id="rId4" Type="http://schemas.openxmlformats.org/officeDocument/2006/relationships/hyperlink" Target="http://images.google.com/imgres?imgurl=http://www.schools.pinellas.k12.fl.us/gallery/variety/Heart.gif&amp;imgrefurl=http://www.schools.pinellas.k12.fl.us/gallery/variety/Page0004.html&amp;h=189&amp;w=223&amp;sz=7&amp;tbnid=hikg6tNbhArykM:&amp;tbnh=86&amp;tbnw=102&amp;hl=en&amp;start=1&amp;prev=/images?q=heart&amp;svnum=10&amp;hl=en&amp;lr=&amp;safe=off&amp;rls=RNWE,RNWE:2005-14,RNWE:en&amp;sa=N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jpeg"/><Relationship Id="rId4" Type="http://schemas.openxmlformats.org/officeDocument/2006/relationships/hyperlink" Target="http://images.google.com/imgres?imgurl=http://www.schools.pinellas.k12.fl.us/gallery/variety/Heart.gif&amp;imgrefurl=http://www.schools.pinellas.k12.fl.us/gallery/variety/Page0004.html&amp;h=189&amp;w=223&amp;sz=7&amp;tbnid=hikg6tNbhArykM:&amp;tbnh=86&amp;tbnw=102&amp;hl=en&amp;start=1&amp;prev=/images?q=heart&amp;svnum=10&amp;hl=en&amp;lr=&amp;safe=off&amp;rls=RNWE,RNWE:2005-14,RNWE:en&amp;sa=N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rvestusa.org/" TargetMode="External"/><Relationship Id="rId2" Type="http://schemas.openxmlformats.org/officeDocument/2006/relationships/hyperlink" Target="http://www.purelifeministries.org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8077200" cy="152095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Porn Addiction? Help and Hope for You or a Loved One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291" name="Subtitle 2"/>
          <p:cNvSpPr>
            <a:spLocks noGrp="1"/>
          </p:cNvSpPr>
          <p:nvPr>
            <p:ph type="subTitle" idx="1"/>
          </p:nvPr>
        </p:nvSpPr>
        <p:spPr>
          <a:xfrm>
            <a:off x="533400" y="5334000"/>
            <a:ext cx="8305800" cy="9906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Philip G. Monroe, </a:t>
            </a:r>
            <a:r>
              <a:rPr lang="en-US" sz="2400" dirty="0" err="1" smtClean="0"/>
              <a:t>PsyD</a:t>
            </a:r>
            <a:endParaRPr lang="en-US" sz="2400" dirty="0" smtClean="0"/>
          </a:p>
          <a:p>
            <a:pPr eaLnBrk="1" hangingPunct="1"/>
            <a:r>
              <a:rPr lang="en-US" sz="2400" dirty="0" smtClean="0"/>
              <a:t>Biblical Seminary</a:t>
            </a:r>
          </a:p>
          <a:p>
            <a:pPr eaLnBrk="1" hangingPunct="1"/>
            <a:r>
              <a:rPr lang="en-US" sz="2400" dirty="0" smtClean="0"/>
              <a:t>pmonroe@biblical.edu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3600" y="6400800"/>
            <a:ext cx="5710238" cy="274638"/>
          </a:xfrm>
        </p:spPr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smtClean="0">
                <a:solidFill>
                  <a:schemeClr val="bg1"/>
                </a:solidFill>
              </a:rPr>
              <a:t>www.biblical.edu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5867400" y="2057400"/>
            <a:ext cx="28956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latin typeface="Corbel" pitchFamily="34" charset="0"/>
              </a:rPr>
              <a:t>Degrees:</a:t>
            </a:r>
          </a:p>
          <a:p>
            <a:pPr>
              <a:buFont typeface="Arial" charset="0"/>
              <a:buChar char="•"/>
            </a:pPr>
            <a:r>
              <a:rPr lang="en-US" sz="2000" dirty="0">
                <a:latin typeface="Corbel" pitchFamily="34" charset="0"/>
              </a:rPr>
              <a:t>MA in Counseling</a:t>
            </a:r>
          </a:p>
          <a:p>
            <a:pPr>
              <a:buFont typeface="Arial" charset="0"/>
              <a:buChar char="•"/>
            </a:pPr>
            <a:r>
              <a:rPr lang="en-US" sz="2000" dirty="0">
                <a:latin typeface="Corbel" pitchFamily="34" charset="0"/>
              </a:rPr>
              <a:t>MA, Ministry </a:t>
            </a:r>
            <a:r>
              <a:rPr lang="en-US" sz="1600" dirty="0">
                <a:latin typeface="Corbel" pitchFamily="34" charset="0"/>
              </a:rPr>
              <a:t>(Counseling Concentration)</a:t>
            </a:r>
          </a:p>
          <a:p>
            <a:pPr>
              <a:buFont typeface="Arial" charset="0"/>
              <a:buChar char="•"/>
            </a:pPr>
            <a:r>
              <a:rPr lang="en-US" sz="2000" dirty="0" err="1" smtClean="0">
                <a:latin typeface="Corbel" pitchFamily="34" charset="0"/>
              </a:rPr>
              <a:t>MDiv</a:t>
            </a:r>
            <a:r>
              <a:rPr lang="en-US" sz="2000" dirty="0" smtClean="0">
                <a:latin typeface="Corbel" pitchFamily="34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latin typeface="Corbel" pitchFamily="34" charset="0"/>
              </a:rPr>
              <a:t>Urban </a:t>
            </a:r>
            <a:r>
              <a:rPr lang="en-US" sz="2000" dirty="0" err="1">
                <a:latin typeface="Corbel" pitchFamily="34" charset="0"/>
              </a:rPr>
              <a:t>MDiv</a:t>
            </a:r>
            <a:endParaRPr lang="en-US" sz="2000" dirty="0">
              <a:latin typeface="Corbel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 err="1">
                <a:latin typeface="Corbel" pitchFamily="34" charset="0"/>
              </a:rPr>
              <a:t>DMin</a:t>
            </a:r>
            <a:endParaRPr lang="en-US" sz="2000" dirty="0">
              <a:latin typeface="Corbel" pitchFamily="34" charset="0"/>
            </a:endParaRPr>
          </a:p>
          <a:p>
            <a:r>
              <a:rPr lang="en-US" sz="2000" b="1" dirty="0">
                <a:latin typeface="Corbel" pitchFamily="34" charset="0"/>
              </a:rPr>
              <a:t>Certificates:</a:t>
            </a:r>
          </a:p>
          <a:p>
            <a:pPr>
              <a:buFont typeface="Arial" charset="0"/>
              <a:buChar char="•"/>
            </a:pPr>
            <a:r>
              <a:rPr lang="en-US" sz="2000" dirty="0">
                <a:latin typeface="Corbel" pitchFamily="34" charset="0"/>
              </a:rPr>
              <a:t>Biblical Counseling</a:t>
            </a:r>
          </a:p>
          <a:p>
            <a:pPr>
              <a:buFont typeface="Arial" charset="0"/>
              <a:buChar char="•"/>
            </a:pPr>
            <a:r>
              <a:rPr lang="en-US" sz="2000" dirty="0">
                <a:latin typeface="Corbel" pitchFamily="34" charset="0"/>
              </a:rPr>
              <a:t>Advanced Professional Counseling</a:t>
            </a:r>
          </a:p>
          <a:p>
            <a:r>
              <a:rPr lang="en-US" sz="2000" b="1" dirty="0">
                <a:latin typeface="Corbel" pitchFamily="34" charset="0"/>
              </a:rPr>
              <a:t>On-line </a:t>
            </a:r>
            <a:r>
              <a:rPr lang="en-US" sz="2000" b="1" dirty="0" smtClean="0">
                <a:latin typeface="Corbel" pitchFamily="34" charset="0"/>
              </a:rPr>
              <a:t>Courses</a:t>
            </a:r>
            <a:endParaRPr lang="en-US" sz="2000" b="1" dirty="0">
              <a:latin typeface="Corbe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</a:t>
            </a:r>
            <a:r>
              <a:rPr lang="en-US" dirty="0"/>
              <a:t>Monroe, </a:t>
            </a:r>
            <a:r>
              <a:rPr lang="en-US" dirty="0" err="1"/>
              <a:t>PsyD</a:t>
            </a:r>
            <a:r>
              <a:rPr lang="en-US" dirty="0"/>
              <a:t>. Request permission to quote or </a:t>
            </a:r>
            <a:r>
              <a:rPr lang="en-US" dirty="0" err="1"/>
              <a:t>dublicate</a:t>
            </a:r>
            <a:r>
              <a:rPr lang="en-US" dirty="0"/>
              <a:t>.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2956" t="14345" r="40739" b="9883"/>
          <a:stretch>
            <a:fillRect/>
          </a:stretch>
        </p:blipFill>
        <p:spPr bwMode="auto">
          <a:xfrm>
            <a:off x="168966" y="1514857"/>
            <a:ext cx="5393634" cy="496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Topics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porn harms</a:t>
            </a:r>
          </a:p>
          <a:p>
            <a:pPr eaLnBrk="1" hangingPunct="1"/>
            <a:r>
              <a:rPr lang="en-US" dirty="0" smtClean="0"/>
              <a:t>Why we get stuck</a:t>
            </a:r>
          </a:p>
          <a:p>
            <a:pPr eaLnBrk="1" hangingPunct="1"/>
            <a:r>
              <a:rPr lang="en-US" dirty="0" smtClean="0"/>
              <a:t>Identifying cycles and escapes</a:t>
            </a:r>
          </a:p>
          <a:p>
            <a:pPr eaLnBrk="1" hangingPunct="1"/>
            <a:r>
              <a:rPr lang="en-US" dirty="0" smtClean="0"/>
              <a:t>Q &amp; A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Addiction? </a:t>
            </a:r>
            <a:r>
              <a:rPr lang="en-US" smtClean="0">
                <a:solidFill>
                  <a:schemeClr val="bg1"/>
                </a:solidFill>
              </a:rPr>
              <a:t>Sin?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“Never </a:t>
            </a:r>
            <a:r>
              <a:rPr lang="en-US" dirty="0" smtClean="0"/>
              <a:t>give way to reverie, imaginations or thinking over which you have no control; to do so is the surest way to slip into a relapse.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Few </a:t>
            </a:r>
            <a:r>
              <a:rPr lang="en-US" dirty="0" smtClean="0"/>
              <a:t>of us realize the power God has given us to grip on the threshold of the mind as in a vice the things that ought not to be there.”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sz="2400" dirty="0" smtClean="0"/>
              <a:t>Oswald Chambers: </a:t>
            </a:r>
            <a:r>
              <a:rPr lang="en-US" sz="2400" i="1" dirty="0" smtClean="0"/>
              <a:t>Notes </a:t>
            </a:r>
            <a:r>
              <a:rPr lang="en-US" sz="2400" i="1" dirty="0" smtClean="0"/>
              <a:t>on Jeremiah</a:t>
            </a:r>
            <a:r>
              <a:rPr lang="en-US" sz="2400" dirty="0" smtClean="0"/>
              <a:t>, p. 1396  (Jer. 4:14)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Porn Harms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brain can’t tell the difference between “real” sex and porn</a:t>
            </a:r>
          </a:p>
          <a:p>
            <a:r>
              <a:rPr lang="en-US" dirty="0" smtClean="0"/>
              <a:t>It harms relationships with others</a:t>
            </a:r>
          </a:p>
          <a:p>
            <a:r>
              <a:rPr lang="en-US" dirty="0" smtClean="0"/>
              <a:t>It deadens your faith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Why We Get Stuck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process of getting stuck</a:t>
            </a:r>
          </a:p>
          <a:p>
            <a:r>
              <a:rPr lang="en-US" dirty="0" smtClean="0"/>
              <a:t>Seeking the wrong goal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The Process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Addiction is a </a:t>
            </a:r>
            <a:r>
              <a:rPr lang="en-US" dirty="0" smtClean="0">
                <a:solidFill>
                  <a:srgbClr val="FF0000"/>
                </a:solidFill>
              </a:rPr>
              <a:t>body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spirit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FF0000"/>
                </a:solidFill>
              </a:rPr>
              <a:t>will</a:t>
            </a:r>
            <a:r>
              <a:rPr lang="en-US" dirty="0" smtClean="0"/>
              <a:t> problem</a:t>
            </a:r>
          </a:p>
          <a:p>
            <a:pPr marL="731012" lvl="1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Sin is both chosen and irresistible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We are made to desire God and creation. But since sin enters the world, </a:t>
            </a: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We long for things that are </a:t>
            </a:r>
            <a:r>
              <a:rPr lang="en-US" dirty="0" smtClean="0">
                <a:solidFill>
                  <a:schemeClr val="accent6"/>
                </a:solidFill>
              </a:rPr>
              <a:t>out of reach</a:t>
            </a: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These unfulfilled longings are </a:t>
            </a:r>
            <a:r>
              <a:rPr lang="en-US" dirty="0" smtClean="0">
                <a:solidFill>
                  <a:schemeClr val="accent6"/>
                </a:solidFill>
              </a:rPr>
              <a:t>painful</a:t>
            </a: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We often turn good desires into </a:t>
            </a:r>
            <a:r>
              <a:rPr lang="en-US" dirty="0" smtClean="0">
                <a:solidFill>
                  <a:schemeClr val="accent6"/>
                </a:solidFill>
              </a:rPr>
              <a:t>demands</a:t>
            </a: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We </a:t>
            </a:r>
            <a:r>
              <a:rPr lang="en-US" dirty="0" smtClean="0">
                <a:solidFill>
                  <a:schemeClr val="accent6"/>
                </a:solidFill>
              </a:rPr>
              <a:t>desire too little </a:t>
            </a:r>
            <a:r>
              <a:rPr lang="en-US" dirty="0" smtClean="0"/>
              <a:t>rather than too much</a:t>
            </a: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We choose </a:t>
            </a:r>
            <a:r>
              <a:rPr lang="en-US" dirty="0" smtClean="0">
                <a:solidFill>
                  <a:schemeClr val="accent6"/>
                </a:solidFill>
              </a:rPr>
              <a:t>behavior management</a:t>
            </a:r>
            <a:r>
              <a:rPr lang="en-US" dirty="0" smtClean="0"/>
              <a:t> rather than transformation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Sex: A  Powerful Desire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is </a:t>
            </a:r>
            <a:r>
              <a:rPr lang="en-US" i="1" dirty="0" smtClean="0"/>
              <a:t>Song of Solomon</a:t>
            </a:r>
            <a:r>
              <a:rPr lang="en-US" dirty="0" smtClean="0"/>
              <a:t> in the bible?</a:t>
            </a:r>
          </a:p>
          <a:p>
            <a:pPr lvl="1"/>
            <a:r>
              <a:rPr lang="en-US" dirty="0" smtClean="0"/>
              <a:t>Why detail the erotic longings of a couple?</a:t>
            </a:r>
          </a:p>
          <a:p>
            <a:pPr lvl="1"/>
            <a:r>
              <a:rPr lang="en-US" dirty="0" smtClean="0"/>
              <a:t>Notice two emphases</a:t>
            </a:r>
          </a:p>
          <a:p>
            <a:pPr lvl="2"/>
            <a:r>
              <a:rPr lang="en-US" dirty="0" smtClean="0"/>
              <a:t>Sex is a most powerful desire—and good</a:t>
            </a:r>
          </a:p>
          <a:p>
            <a:pPr lvl="2"/>
            <a:r>
              <a:rPr lang="en-US" dirty="0" smtClean="0"/>
              <a:t>Sex is something not to be awakened before its 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The Descent of Desire</a:t>
            </a: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 rot="2220000">
            <a:off x="1409700" y="3619500"/>
            <a:ext cx="6400800" cy="1295400"/>
          </a:xfrm>
          <a:prstGeom prst="rightArrow">
            <a:avLst>
              <a:gd name="adj1" fmla="val 50000"/>
              <a:gd name="adj2" fmla="val 123529"/>
            </a:avLst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388" name="Text Box 7"/>
          <p:cNvSpPr txBox="1">
            <a:spLocks noChangeArrowheads="1"/>
          </p:cNvSpPr>
          <p:nvPr/>
        </p:nvSpPr>
        <p:spPr bwMode="auto">
          <a:xfrm>
            <a:off x="2438400" y="40386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Bondage</a:t>
            </a:r>
          </a:p>
        </p:txBody>
      </p:sp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1524000" y="30480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Sin</a:t>
            </a: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4114800" y="52578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Tragedy</a:t>
            </a:r>
          </a:p>
        </p:txBody>
      </p:sp>
      <p:sp>
        <p:nvSpPr>
          <p:cNvPr id="16391" name="Text Box 10"/>
          <p:cNvSpPr txBox="1">
            <a:spLocks noChangeArrowheads="1"/>
          </p:cNvSpPr>
          <p:nvPr/>
        </p:nvSpPr>
        <p:spPr bwMode="auto">
          <a:xfrm>
            <a:off x="2590800" y="19812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Foolishness</a:t>
            </a:r>
          </a:p>
        </p:txBody>
      </p:sp>
      <p:sp>
        <p:nvSpPr>
          <p:cNvPr id="16392" name="Text Box 11"/>
          <p:cNvSpPr txBox="1">
            <a:spLocks noChangeArrowheads="1"/>
          </p:cNvSpPr>
          <p:nvPr/>
        </p:nvSpPr>
        <p:spPr bwMode="auto">
          <a:xfrm>
            <a:off x="3581400" y="2590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Friendship</a:t>
            </a:r>
          </a:p>
        </p:txBody>
      </p:sp>
      <p:sp>
        <p:nvSpPr>
          <p:cNvPr id="16393" name="Text Box 12"/>
          <p:cNvSpPr txBox="1">
            <a:spLocks noChangeArrowheads="1"/>
          </p:cNvSpPr>
          <p:nvPr/>
        </p:nvSpPr>
        <p:spPr bwMode="auto">
          <a:xfrm>
            <a:off x="4495800" y="32766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Infatuation</a:t>
            </a:r>
          </a:p>
        </p:txBody>
      </p:sp>
      <p:sp>
        <p:nvSpPr>
          <p:cNvPr id="16394" name="Text Box 13"/>
          <p:cNvSpPr txBox="1">
            <a:spLocks noChangeArrowheads="1"/>
          </p:cNvSpPr>
          <p:nvPr/>
        </p:nvSpPr>
        <p:spPr bwMode="auto">
          <a:xfrm>
            <a:off x="5638800" y="4114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Betrayal</a:t>
            </a:r>
          </a:p>
        </p:txBody>
      </p:sp>
      <p:sp>
        <p:nvSpPr>
          <p:cNvPr id="16395" name="Text Box 14"/>
          <p:cNvSpPr txBox="1">
            <a:spLocks noChangeArrowheads="1"/>
          </p:cNvSpPr>
          <p:nvPr/>
        </p:nvSpPr>
        <p:spPr bwMode="auto">
          <a:xfrm>
            <a:off x="7086600" y="5638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Worship</a:t>
            </a:r>
          </a:p>
        </p:txBody>
      </p:sp>
      <p:sp>
        <p:nvSpPr>
          <p:cNvPr id="16396" name="Text Box 15"/>
          <p:cNvSpPr txBox="1">
            <a:spLocks noChangeArrowheads="1"/>
          </p:cNvSpPr>
          <p:nvPr/>
        </p:nvSpPr>
        <p:spPr bwMode="auto">
          <a:xfrm>
            <a:off x="152400" y="6324600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Adapted from </a:t>
            </a:r>
            <a:r>
              <a:rPr lang="en-US" i="1">
                <a:latin typeface="Corbel" pitchFamily="34" charset="0"/>
              </a:rPr>
              <a:t>Addictions: A banquet in the grave</a:t>
            </a:r>
            <a:r>
              <a:rPr lang="en-US">
                <a:latin typeface="Corbel" pitchFamily="34" charset="0"/>
              </a:rPr>
              <a:t> (E. Welch)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2"/>
          <p:cNvSpPr>
            <a:spLocks noChangeArrowheads="1" noChangeShapeType="1" noTextEdit="1"/>
          </p:cNvSpPr>
          <p:nvPr/>
        </p:nvSpPr>
        <p:spPr bwMode="auto">
          <a:xfrm>
            <a:off x="3200400" y="1066800"/>
            <a:ext cx="2589213" cy="955675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Habits</a:t>
            </a:r>
          </a:p>
        </p:txBody>
      </p:sp>
      <p:sp>
        <p:nvSpPr>
          <p:cNvPr id="6147" name="WordArt 3"/>
          <p:cNvSpPr>
            <a:spLocks noChangeArrowheads="1" noChangeShapeType="1" noTextEdit="1"/>
          </p:cNvSpPr>
          <p:nvPr/>
        </p:nvSpPr>
        <p:spPr bwMode="auto">
          <a:xfrm rot="3350480">
            <a:off x="1397794" y="3128169"/>
            <a:ext cx="3352800" cy="1096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Self-Deception</a:t>
            </a:r>
          </a:p>
        </p:txBody>
      </p:sp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 rot="-3868519">
            <a:off x="4342606" y="3163094"/>
            <a:ext cx="3094038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False Worship</a:t>
            </a:r>
          </a:p>
        </p:txBody>
      </p:sp>
      <p:pic>
        <p:nvPicPr>
          <p:cNvPr id="6149" name="Picture 5" descr="Hear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5334000"/>
            <a:ext cx="9715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581400" y="2743200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BONDAGE</a:t>
            </a:r>
            <a:r>
              <a:rPr lang="en-US" sz="3200">
                <a:solidFill>
                  <a:srgbClr val="FF3300"/>
                </a:solidFill>
                <a:latin typeface="Impact" pitchFamily="34" charset="0"/>
              </a:rPr>
              <a:t>!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animBg="1"/>
      <p:bldP spid="6148" grpId="0" animBg="1"/>
      <p:bldP spid="6150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Waking Up Dead?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Ezekiel 23</a:t>
            </a:r>
          </a:p>
          <a:p>
            <a:pPr lvl="1"/>
            <a:r>
              <a:rPr lang="en-US" dirty="0" smtClean="0"/>
              <a:t>Two young virgin women have become prostitutes and used</a:t>
            </a:r>
          </a:p>
          <a:p>
            <a:pPr lvl="2"/>
            <a:r>
              <a:rPr lang="en-US" dirty="0" smtClean="0"/>
              <a:t>One is given over to destruction, the other sees but does not seem to care </a:t>
            </a:r>
          </a:p>
          <a:p>
            <a:pPr lvl="1"/>
            <a:r>
              <a:rPr lang="en-US" dirty="0" smtClean="0"/>
              <a:t>“…So you longed for the lewdness of your youth, when in Egypt your bosom was caressed and your young breasts fondled.”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Addictions Start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starts with me! (Hint, it is not really about the sex!)</a:t>
            </a:r>
          </a:p>
          <a:p>
            <a:pPr lvl="1"/>
            <a:r>
              <a:rPr lang="en-US" dirty="0" smtClean="0"/>
              <a:t>What makes me feel special? What fulfills me? What stops the pain? </a:t>
            </a:r>
          </a:p>
          <a:p>
            <a:r>
              <a:rPr lang="en-US" dirty="0" smtClean="0"/>
              <a:t>Sex becomes the means to get what I want</a:t>
            </a:r>
          </a:p>
          <a:p>
            <a:pPr lvl="1"/>
            <a:r>
              <a:rPr lang="en-US" dirty="0" smtClean="0"/>
              <a:t>Indulgence </a:t>
            </a:r>
            <a:r>
              <a:rPr lang="en-US" dirty="0" smtClean="0">
                <a:sym typeface="Wingdings" pitchFamily="2" charset="2"/>
              </a:rPr>
              <a:t> out of control behavior  failed efforts to limit or stop  increasing obsessions   mood changes  neglect of important things  self-loathing/suicidal thinking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2 Types of Addictions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Escapist</a:t>
            </a:r>
          </a:p>
          <a:p>
            <a:pPr lvl="1"/>
            <a:r>
              <a:rPr lang="en-US" dirty="0" smtClean="0"/>
              <a:t>Tends to be Internet, video or object based (may avoid actual sexual contact with others) with masturbation</a:t>
            </a:r>
          </a:p>
          <a:p>
            <a:r>
              <a:rPr lang="en-US" dirty="0" smtClean="0"/>
              <a:t>Relational</a:t>
            </a:r>
          </a:p>
          <a:p>
            <a:pPr lvl="1"/>
            <a:r>
              <a:rPr lang="en-US" dirty="0" smtClean="0"/>
              <a:t>Anonymous encounters, multiple partners, voyeurism, exhibitionism, pedophilia, power encounters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Wrong Goal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Wanting Jesus to be your substitute for porn!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  <p:pic>
        <p:nvPicPr>
          <p:cNvPr id="10242" name="Picture 2" descr="Product Detail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15000" r="15000"/>
          <a:stretch>
            <a:fillRect/>
          </a:stretch>
        </p:blipFill>
        <p:spPr bwMode="auto">
          <a:xfrm>
            <a:off x="533400" y="2667000"/>
            <a:ext cx="2346958" cy="3352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0" y="52578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David White: </a:t>
            </a:r>
            <a:r>
              <a:rPr lang="en-US" b="1" dirty="0" smtClean="0"/>
              <a:t>Sexual Sanity for Men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The Cycle of Addiction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type="body" idx="1"/>
          </p:nvPr>
        </p:nvSpPr>
        <p:spPr>
          <a:xfrm>
            <a:off x="838200" y="2743200"/>
            <a:ext cx="8305800" cy="27432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1. Common cycle of abstinence to addiction</a:t>
            </a:r>
          </a:p>
          <a:p>
            <a:pPr eaLnBrk="1" hangingPunct="1"/>
            <a:r>
              <a:rPr lang="en-US" sz="3200" dirty="0" smtClean="0"/>
              <a:t>2. Learning the cycle of addiction helps to see</a:t>
            </a:r>
          </a:p>
          <a:p>
            <a:pPr eaLnBrk="1" hangingPunct="1"/>
            <a:r>
              <a:rPr lang="en-US" sz="3200" dirty="0" smtClean="0"/>
              <a:t>	a. temptations, vulnerabilities, and</a:t>
            </a:r>
          </a:p>
          <a:p>
            <a:pPr eaLnBrk="1" hangingPunct="1"/>
            <a:r>
              <a:rPr lang="en-US" sz="3200" dirty="0" smtClean="0"/>
              <a:t> 	b. ways of escape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4800600" y="2743200"/>
            <a:ext cx="2819400" cy="5111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Trigger(s)</a:t>
            </a: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2895600" y="1752600"/>
            <a:ext cx="2057400" cy="8382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Abstinence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“Never again”</a:t>
            </a:r>
          </a:p>
        </p:txBody>
      </p:sp>
      <p:cxnSp>
        <p:nvCxnSpPr>
          <p:cNvPr id="25604" name="AutoShape 4"/>
          <p:cNvCxnSpPr>
            <a:cxnSpLocks noChangeShapeType="1"/>
            <a:stCxn id="17411" idx="3"/>
            <a:endCxn id="17410" idx="0"/>
          </p:cNvCxnSpPr>
          <p:nvPr/>
        </p:nvCxnSpPr>
        <p:spPr bwMode="auto">
          <a:xfrm>
            <a:off x="4953000" y="2171700"/>
            <a:ext cx="1257300" cy="5715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4953000" y="3733800"/>
            <a:ext cx="2743200" cy="5111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Tempting Thoughts</a:t>
            </a: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2971800" y="5410200"/>
            <a:ext cx="2286000" cy="8413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Indulge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“I can handle it”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304800" y="4724400"/>
            <a:ext cx="3124200" cy="5032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Defeated Interpretations</a:t>
            </a: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838200" y="2743200"/>
            <a:ext cx="2057400" cy="5111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Penance</a:t>
            </a: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5257800" y="4724400"/>
            <a:ext cx="2133600" cy="5111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SUDS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914400" y="3810000"/>
            <a:ext cx="1905000" cy="5111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Guilt</a:t>
            </a:r>
          </a:p>
        </p:txBody>
      </p:sp>
      <p:cxnSp>
        <p:nvCxnSpPr>
          <p:cNvPr id="25611" name="AutoShape 11"/>
          <p:cNvCxnSpPr>
            <a:cxnSpLocks noChangeShapeType="1"/>
            <a:stCxn id="17410" idx="2"/>
            <a:endCxn id="17413" idx="0"/>
          </p:cNvCxnSpPr>
          <p:nvPr/>
        </p:nvCxnSpPr>
        <p:spPr bwMode="auto">
          <a:xfrm>
            <a:off x="6210300" y="3254375"/>
            <a:ext cx="114300" cy="479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2" name="AutoShape 12"/>
          <p:cNvCxnSpPr>
            <a:cxnSpLocks noChangeShapeType="1"/>
            <a:stCxn id="17413" idx="2"/>
            <a:endCxn id="17417" idx="0"/>
          </p:cNvCxnSpPr>
          <p:nvPr/>
        </p:nvCxnSpPr>
        <p:spPr bwMode="auto">
          <a:xfrm>
            <a:off x="6324600" y="4244975"/>
            <a:ext cx="0" cy="479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3" name="AutoShape 13"/>
          <p:cNvCxnSpPr>
            <a:cxnSpLocks noChangeShapeType="1"/>
            <a:stCxn id="17417" idx="2"/>
            <a:endCxn id="17414" idx="3"/>
          </p:cNvCxnSpPr>
          <p:nvPr/>
        </p:nvCxnSpPr>
        <p:spPr bwMode="auto">
          <a:xfrm rot="5400000">
            <a:off x="5493543" y="4999832"/>
            <a:ext cx="595313" cy="10668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4" name="AutoShape 14"/>
          <p:cNvCxnSpPr>
            <a:cxnSpLocks noChangeShapeType="1"/>
            <a:stCxn id="17414" idx="1"/>
            <a:endCxn id="17415" idx="2"/>
          </p:cNvCxnSpPr>
          <p:nvPr/>
        </p:nvCxnSpPr>
        <p:spPr bwMode="auto">
          <a:xfrm rot="10800000">
            <a:off x="1866900" y="5227638"/>
            <a:ext cx="1104900" cy="60325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5" name="AutoShape 15"/>
          <p:cNvCxnSpPr>
            <a:cxnSpLocks noChangeShapeType="1"/>
            <a:stCxn id="17416" idx="0"/>
            <a:endCxn id="17411" idx="1"/>
          </p:cNvCxnSpPr>
          <p:nvPr/>
        </p:nvCxnSpPr>
        <p:spPr bwMode="auto">
          <a:xfrm rot="5400000" flipH="1" flipV="1">
            <a:off x="2095500" y="1943100"/>
            <a:ext cx="571500" cy="10287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6" name="AutoShape 16"/>
          <p:cNvCxnSpPr>
            <a:cxnSpLocks noChangeShapeType="1"/>
            <a:stCxn id="17415" idx="0"/>
            <a:endCxn id="17418" idx="2"/>
          </p:cNvCxnSpPr>
          <p:nvPr/>
        </p:nvCxnSpPr>
        <p:spPr bwMode="auto">
          <a:xfrm flipV="1">
            <a:off x="1866900" y="4321175"/>
            <a:ext cx="0" cy="403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7" name="AutoShape 17"/>
          <p:cNvCxnSpPr>
            <a:cxnSpLocks noChangeShapeType="1"/>
            <a:stCxn id="17418" idx="0"/>
            <a:endCxn id="17416" idx="2"/>
          </p:cNvCxnSpPr>
          <p:nvPr/>
        </p:nvCxnSpPr>
        <p:spPr bwMode="auto">
          <a:xfrm flipV="1">
            <a:off x="1866900" y="3254375"/>
            <a:ext cx="0" cy="555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8" name="AutoShape 18"/>
          <p:cNvCxnSpPr>
            <a:cxnSpLocks noChangeShapeType="1"/>
            <a:stCxn id="17410" idx="1"/>
            <a:endCxn id="17414" idx="0"/>
          </p:cNvCxnSpPr>
          <p:nvPr/>
        </p:nvCxnSpPr>
        <p:spPr bwMode="auto">
          <a:xfrm rot="10800000" flipV="1">
            <a:off x="4114800" y="2998788"/>
            <a:ext cx="685800" cy="2411412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9" name="AutoShape 19"/>
          <p:cNvCxnSpPr>
            <a:cxnSpLocks noChangeShapeType="1"/>
            <a:stCxn id="17415" idx="3"/>
            <a:endCxn id="17414" idx="0"/>
          </p:cNvCxnSpPr>
          <p:nvPr/>
        </p:nvCxnSpPr>
        <p:spPr bwMode="auto">
          <a:xfrm>
            <a:off x="3429000" y="4976813"/>
            <a:ext cx="685800" cy="43338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28" name="Rectangle 20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The Cycle of Addiction</a:t>
            </a:r>
          </a:p>
        </p:txBody>
      </p:sp>
      <p:sp>
        <p:nvSpPr>
          <p:cNvPr id="25621" name="TextBox 21"/>
          <p:cNvSpPr txBox="1">
            <a:spLocks noChangeArrowheads="1"/>
          </p:cNvSpPr>
          <p:nvPr/>
        </p:nvSpPr>
        <p:spPr bwMode="auto">
          <a:xfrm>
            <a:off x="5638800" y="5943600"/>
            <a:ext cx="3505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orbel" pitchFamily="34" charset="0"/>
              </a:rPr>
              <a:t>Adapted from Patrick Carnes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2667000" y="6583362"/>
            <a:ext cx="5508625" cy="274638"/>
          </a:xfrm>
        </p:spPr>
        <p:txBody>
          <a:bodyPr/>
          <a:lstStyle/>
          <a:p>
            <a:pPr>
              <a:defRPr/>
            </a:pPr>
            <a:r>
              <a:rPr lang="en-US" dirty="0"/>
              <a:t>Copyright, Philip G. Monroe, </a:t>
            </a:r>
            <a:r>
              <a:rPr lang="en-US" dirty="0" err="1"/>
              <a:t>PsyD</a:t>
            </a:r>
            <a:r>
              <a:rPr lang="en-US" dirty="0"/>
              <a:t>. Request permission to quote or </a:t>
            </a:r>
            <a:r>
              <a:rPr lang="en-US" dirty="0" err="1"/>
              <a:t>dublicate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Escapes: The Path to Freedom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3412" indent="-514350">
              <a:buFont typeface="+mj-lt"/>
              <a:buAutoNum type="arabicPeriod"/>
            </a:pPr>
            <a:r>
              <a:rPr lang="en-US" dirty="0" smtClean="0"/>
              <a:t>Breaking the cycle</a:t>
            </a:r>
          </a:p>
          <a:p>
            <a:pPr marL="633412" indent="-514350">
              <a:buFont typeface="+mj-lt"/>
              <a:buAutoNum type="arabicPeriod"/>
            </a:pPr>
            <a:r>
              <a:rPr lang="en-US" dirty="0" smtClean="0"/>
              <a:t>Uncovering deception, seeking light</a:t>
            </a:r>
          </a:p>
          <a:p>
            <a:pPr marL="633412" indent="-514350">
              <a:buFont typeface="+mj-lt"/>
              <a:buAutoNum type="arabicPeriod"/>
            </a:pPr>
            <a:r>
              <a:rPr lang="en-US" dirty="0" smtClean="0"/>
              <a:t>Understanding the root issues</a:t>
            </a:r>
          </a:p>
          <a:p>
            <a:pPr marL="633412" indent="-514350">
              <a:buFont typeface="+mj-lt"/>
              <a:buAutoNum type="arabicPeriod"/>
            </a:pPr>
            <a:r>
              <a:rPr lang="en-US" dirty="0" smtClean="0"/>
              <a:t>Recovering Godly desire</a:t>
            </a:r>
          </a:p>
          <a:p>
            <a:pPr marL="633412" indent="-514350">
              <a:buFont typeface="+mj-lt"/>
              <a:buAutoNum type="arabicPeriod"/>
            </a:pPr>
            <a:r>
              <a:rPr lang="en-US" dirty="0" smtClean="0"/>
              <a:t>Restoring broken relationships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ChangeArrowheads="1"/>
          </p:cNvSpPr>
          <p:nvPr/>
        </p:nvSpPr>
        <p:spPr bwMode="auto">
          <a:xfrm>
            <a:off x="4800600" y="2743200"/>
            <a:ext cx="2819400" cy="5111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Trigger(s)</a:t>
            </a:r>
          </a:p>
        </p:txBody>
      </p:sp>
      <p:sp>
        <p:nvSpPr>
          <p:cNvPr id="18435" name="AutoShape 3"/>
          <p:cNvSpPr>
            <a:spLocks noChangeArrowheads="1"/>
          </p:cNvSpPr>
          <p:nvPr/>
        </p:nvSpPr>
        <p:spPr bwMode="auto">
          <a:xfrm>
            <a:off x="2895600" y="1752600"/>
            <a:ext cx="2057400" cy="8382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Abstinence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“Never again”</a:t>
            </a:r>
          </a:p>
        </p:txBody>
      </p:sp>
      <p:cxnSp>
        <p:nvCxnSpPr>
          <p:cNvPr id="26628" name="AutoShape 4"/>
          <p:cNvCxnSpPr>
            <a:cxnSpLocks noChangeShapeType="1"/>
            <a:stCxn id="18435" idx="3"/>
            <a:endCxn id="18434" idx="0"/>
          </p:cNvCxnSpPr>
          <p:nvPr/>
        </p:nvCxnSpPr>
        <p:spPr bwMode="auto">
          <a:xfrm>
            <a:off x="4953000" y="2171700"/>
            <a:ext cx="1257300" cy="5715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4953000" y="3733800"/>
            <a:ext cx="2743200" cy="5111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Tempting Thoughts</a:t>
            </a:r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2971800" y="5410200"/>
            <a:ext cx="2286000" cy="8413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Indulge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“I can handle it”</a:t>
            </a:r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304800" y="4724400"/>
            <a:ext cx="3124200" cy="5032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Defeated Interpretations</a:t>
            </a:r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838200" y="2743200"/>
            <a:ext cx="2057400" cy="5111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Penance</a:t>
            </a:r>
          </a:p>
        </p:txBody>
      </p:sp>
      <p:sp>
        <p:nvSpPr>
          <p:cNvPr id="18441" name="AutoShape 9"/>
          <p:cNvSpPr>
            <a:spLocks noChangeArrowheads="1"/>
          </p:cNvSpPr>
          <p:nvPr/>
        </p:nvSpPr>
        <p:spPr bwMode="auto">
          <a:xfrm>
            <a:off x="5257800" y="4724400"/>
            <a:ext cx="2133600" cy="5111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SUDS</a:t>
            </a:r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914400" y="3810000"/>
            <a:ext cx="1905000" cy="51117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Guilt</a:t>
            </a:r>
          </a:p>
        </p:txBody>
      </p:sp>
      <p:cxnSp>
        <p:nvCxnSpPr>
          <p:cNvPr id="26635" name="AutoShape 11"/>
          <p:cNvCxnSpPr>
            <a:cxnSpLocks noChangeShapeType="1"/>
            <a:stCxn id="18434" idx="2"/>
            <a:endCxn id="18437" idx="0"/>
          </p:cNvCxnSpPr>
          <p:nvPr/>
        </p:nvCxnSpPr>
        <p:spPr bwMode="auto">
          <a:xfrm>
            <a:off x="6210300" y="3254375"/>
            <a:ext cx="114300" cy="479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636" name="AutoShape 12"/>
          <p:cNvCxnSpPr>
            <a:cxnSpLocks noChangeShapeType="1"/>
            <a:stCxn id="18437" idx="2"/>
            <a:endCxn id="18441" idx="0"/>
          </p:cNvCxnSpPr>
          <p:nvPr/>
        </p:nvCxnSpPr>
        <p:spPr bwMode="auto">
          <a:xfrm>
            <a:off x="6324600" y="4244975"/>
            <a:ext cx="0" cy="479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637" name="AutoShape 13"/>
          <p:cNvCxnSpPr>
            <a:cxnSpLocks noChangeShapeType="1"/>
            <a:stCxn id="18441" idx="2"/>
            <a:endCxn id="18438" idx="3"/>
          </p:cNvCxnSpPr>
          <p:nvPr/>
        </p:nvCxnSpPr>
        <p:spPr bwMode="auto">
          <a:xfrm rot="5400000">
            <a:off x="5493543" y="4999832"/>
            <a:ext cx="595313" cy="10668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638" name="AutoShape 14"/>
          <p:cNvCxnSpPr>
            <a:cxnSpLocks noChangeShapeType="1"/>
            <a:stCxn id="18438" idx="1"/>
            <a:endCxn id="18439" idx="2"/>
          </p:cNvCxnSpPr>
          <p:nvPr/>
        </p:nvCxnSpPr>
        <p:spPr bwMode="auto">
          <a:xfrm rot="10800000">
            <a:off x="1866900" y="5227638"/>
            <a:ext cx="1104900" cy="60325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639" name="AutoShape 15"/>
          <p:cNvCxnSpPr>
            <a:cxnSpLocks noChangeShapeType="1"/>
            <a:stCxn id="18440" idx="0"/>
            <a:endCxn id="18435" idx="1"/>
          </p:cNvCxnSpPr>
          <p:nvPr/>
        </p:nvCxnSpPr>
        <p:spPr bwMode="auto">
          <a:xfrm rot="-5400000">
            <a:off x="2095500" y="1943100"/>
            <a:ext cx="571500" cy="10287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640" name="AutoShape 16"/>
          <p:cNvCxnSpPr>
            <a:cxnSpLocks noChangeShapeType="1"/>
            <a:stCxn id="18439" idx="0"/>
            <a:endCxn id="18442" idx="2"/>
          </p:cNvCxnSpPr>
          <p:nvPr/>
        </p:nvCxnSpPr>
        <p:spPr bwMode="auto">
          <a:xfrm flipV="1">
            <a:off x="1866900" y="4321175"/>
            <a:ext cx="0" cy="403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641" name="AutoShape 17"/>
          <p:cNvCxnSpPr>
            <a:cxnSpLocks noChangeShapeType="1"/>
            <a:stCxn id="18442" idx="0"/>
            <a:endCxn id="18440" idx="2"/>
          </p:cNvCxnSpPr>
          <p:nvPr/>
        </p:nvCxnSpPr>
        <p:spPr bwMode="auto">
          <a:xfrm flipV="1">
            <a:off x="1866900" y="3254375"/>
            <a:ext cx="0" cy="555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642" name="AutoShape 18"/>
          <p:cNvCxnSpPr>
            <a:cxnSpLocks noChangeShapeType="1"/>
            <a:stCxn id="18434" idx="1"/>
            <a:endCxn id="18438" idx="0"/>
          </p:cNvCxnSpPr>
          <p:nvPr/>
        </p:nvCxnSpPr>
        <p:spPr bwMode="auto">
          <a:xfrm rot="10800000" flipV="1">
            <a:off x="4114800" y="2998788"/>
            <a:ext cx="685800" cy="2411412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643" name="AutoShape 19"/>
          <p:cNvCxnSpPr>
            <a:cxnSpLocks noChangeShapeType="1"/>
            <a:stCxn id="18439" idx="3"/>
            <a:endCxn id="18438" idx="0"/>
          </p:cNvCxnSpPr>
          <p:nvPr/>
        </p:nvCxnSpPr>
        <p:spPr bwMode="auto">
          <a:xfrm>
            <a:off x="3429000" y="4976813"/>
            <a:ext cx="685800" cy="43338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8452" name="Rectangle 20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1. Breaking </a:t>
            </a:r>
            <a:r>
              <a:rPr lang="en-US" dirty="0">
                <a:solidFill>
                  <a:schemeClr val="bg1"/>
                </a:solidFill>
              </a:rPr>
              <a:t>the Cycle of Addiction</a:t>
            </a:r>
          </a:p>
        </p:txBody>
      </p:sp>
      <p:sp>
        <p:nvSpPr>
          <p:cNvPr id="18454" name="Line 22"/>
          <p:cNvSpPr>
            <a:spLocks noChangeShapeType="1"/>
          </p:cNvSpPr>
          <p:nvPr/>
        </p:nvSpPr>
        <p:spPr bwMode="auto">
          <a:xfrm flipV="1">
            <a:off x="7315200" y="1981200"/>
            <a:ext cx="1219200" cy="7620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wrap="none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 flipV="1">
            <a:off x="7239000" y="2971800"/>
            <a:ext cx="1447800" cy="6858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wrap="none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 flipV="1">
            <a:off x="7010400" y="4038600"/>
            <a:ext cx="1524000" cy="6858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wrap="none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457" name="Line 25"/>
          <p:cNvSpPr>
            <a:spLocks noChangeShapeType="1"/>
          </p:cNvSpPr>
          <p:nvPr/>
        </p:nvSpPr>
        <p:spPr bwMode="auto">
          <a:xfrm flipH="1">
            <a:off x="381000" y="5257800"/>
            <a:ext cx="914400" cy="8382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wrap="none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 flipH="1" flipV="1">
            <a:off x="381000" y="2971800"/>
            <a:ext cx="609600" cy="7620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wrap="none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 &amp; 3. Uncovering Deceptions And Root Issues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Deceptions</a:t>
            </a:r>
          </a:p>
          <a:p>
            <a:pPr lvl="1"/>
            <a:r>
              <a:rPr lang="en-US" dirty="0" smtClean="0"/>
              <a:t>All sin starts with self and other deception</a:t>
            </a:r>
          </a:p>
          <a:p>
            <a:pPr lvl="1"/>
            <a:r>
              <a:rPr lang="en-US" dirty="0" smtClean="0"/>
              <a:t>Most addicts are aware of the “big” deceptions but fail to recognize the “little” ones that happen daily</a:t>
            </a:r>
          </a:p>
          <a:p>
            <a:pPr lvl="1"/>
            <a:r>
              <a:rPr lang="en-US" dirty="0" smtClean="0"/>
              <a:t>Recovery is like waking up from a coma</a:t>
            </a:r>
          </a:p>
          <a:p>
            <a:r>
              <a:rPr lang="en-US" dirty="0" smtClean="0"/>
              <a:t>Root issues</a:t>
            </a:r>
          </a:p>
          <a:p>
            <a:pPr lvl="1"/>
            <a:r>
              <a:rPr lang="en-US" dirty="0" smtClean="0"/>
              <a:t>Must haves? Needs? Desires? Practiced habits?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Some Questions For You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motivates me to get better or to seek help?</a:t>
            </a:r>
          </a:p>
          <a:p>
            <a:r>
              <a:rPr lang="en-US" dirty="0" smtClean="0"/>
              <a:t>Am I ambivalent about change? </a:t>
            </a:r>
          </a:p>
          <a:p>
            <a:r>
              <a:rPr lang="en-US" dirty="0" smtClean="0"/>
              <a:t>How truthful have I been since discovered?</a:t>
            </a:r>
          </a:p>
          <a:p>
            <a:r>
              <a:rPr lang="en-US" dirty="0" smtClean="0"/>
              <a:t>Do I accept intrusions into my privacy?</a:t>
            </a:r>
          </a:p>
          <a:p>
            <a:r>
              <a:rPr lang="en-US" dirty="0" smtClean="0"/>
              <a:t>Do I demand others trust me?</a:t>
            </a:r>
          </a:p>
          <a:p>
            <a:r>
              <a:rPr lang="en-US" dirty="0" smtClean="0"/>
              <a:t>What is my record for saying no to temptation?</a:t>
            </a:r>
          </a:p>
          <a:p>
            <a:r>
              <a:rPr lang="en-US" dirty="0" smtClean="0"/>
              <a:t>What other problems need to be addressed? </a:t>
            </a:r>
          </a:p>
          <a:p>
            <a:r>
              <a:rPr lang="en-US" dirty="0" smtClean="0"/>
              <a:t>Do I see the roots of my sexual behavior?</a:t>
            </a:r>
          </a:p>
          <a:p>
            <a:r>
              <a:rPr lang="en-US" dirty="0" smtClean="0"/>
              <a:t>What human resources are available to me?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4. Recovery </a:t>
            </a:r>
            <a:r>
              <a:rPr lang="en-US" dirty="0">
                <a:solidFill>
                  <a:schemeClr val="bg1"/>
                </a:solidFill>
              </a:rPr>
              <a:t>of Godly Desire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 rot="19140000">
            <a:off x="0" y="3124200"/>
            <a:ext cx="6400800" cy="1295400"/>
          </a:xfrm>
          <a:prstGeom prst="rightArrow">
            <a:avLst>
              <a:gd name="adj1" fmla="val 50000"/>
              <a:gd name="adj2" fmla="val 123529"/>
            </a:avLst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600200" y="5715000"/>
            <a:ext cx="701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Engage in the battle against distorted affections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228600" y="2590800"/>
            <a:ext cx="2895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Doing violence against addictions: A response to God’s grace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2971800" y="4419600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Surround yourselves with wise counselors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5638800" y="1905000"/>
            <a:ext cx="327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Delight in the fear of the Lord</a:t>
            </a:r>
          </a:p>
        </p:txBody>
      </p:sp>
      <p:sp>
        <p:nvSpPr>
          <p:cNvPr id="27656" name="Text Box 9"/>
          <p:cNvSpPr txBox="1">
            <a:spLocks noChangeArrowheads="1"/>
          </p:cNvSpPr>
          <p:nvPr/>
        </p:nvSpPr>
        <p:spPr bwMode="auto">
          <a:xfrm>
            <a:off x="4953000" y="2971800"/>
            <a:ext cx="327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Engage the battle at the level of imagination</a:t>
            </a:r>
          </a:p>
        </p:txBody>
      </p:sp>
      <p:sp>
        <p:nvSpPr>
          <p:cNvPr id="27657" name="Text Box 10"/>
          <p:cNvSpPr txBox="1">
            <a:spLocks noChangeArrowheads="1"/>
          </p:cNvSpPr>
          <p:nvPr/>
        </p:nvSpPr>
        <p:spPr bwMode="auto">
          <a:xfrm>
            <a:off x="3657600" y="3810000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Speak honestly, uncover subtle lies</a:t>
            </a:r>
          </a:p>
        </p:txBody>
      </p:sp>
      <p:sp>
        <p:nvSpPr>
          <p:cNvPr id="27658" name="Text Box 11"/>
          <p:cNvSpPr txBox="1">
            <a:spLocks noChangeArrowheads="1"/>
          </p:cNvSpPr>
          <p:nvPr/>
        </p:nvSpPr>
        <p:spPr bwMode="auto">
          <a:xfrm>
            <a:off x="2209800" y="5029200"/>
            <a:ext cx="640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Remember God’s commitment to you</a:t>
            </a:r>
          </a:p>
        </p:txBody>
      </p:sp>
      <p:sp>
        <p:nvSpPr>
          <p:cNvPr id="27659" name="Text Box 12"/>
          <p:cNvSpPr txBox="1">
            <a:spLocks noChangeArrowheads="1"/>
          </p:cNvSpPr>
          <p:nvPr/>
        </p:nvSpPr>
        <p:spPr bwMode="auto">
          <a:xfrm>
            <a:off x="152400" y="6324600"/>
            <a:ext cx="899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rbel" pitchFamily="34" charset="0"/>
              </a:rPr>
              <a:t>Adapted from </a:t>
            </a:r>
            <a:r>
              <a:rPr lang="en-US" i="1">
                <a:latin typeface="Corbel" pitchFamily="34" charset="0"/>
              </a:rPr>
              <a:t>Addictions: A banquet in the grave</a:t>
            </a:r>
            <a:r>
              <a:rPr lang="en-US">
                <a:latin typeface="Corbel" pitchFamily="34" charset="0"/>
              </a:rPr>
              <a:t> (E. Welch)</a:t>
            </a:r>
          </a:p>
        </p:txBody>
      </p:sp>
      <p:sp>
        <p:nvSpPr>
          <p:cNvPr id="12301" name="Oval 13"/>
          <p:cNvSpPr>
            <a:spLocks noChangeArrowheads="1"/>
          </p:cNvSpPr>
          <p:nvPr/>
        </p:nvSpPr>
        <p:spPr bwMode="auto">
          <a:xfrm>
            <a:off x="3124200" y="2667000"/>
            <a:ext cx="5791200" cy="1828800"/>
          </a:xfrm>
          <a:prstGeom prst="ellipse">
            <a:avLst/>
          </a:prstGeom>
          <a:noFill/>
          <a:ln w="1905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7"/>
          <p:cNvGrpSpPr>
            <a:grpSpLocks/>
          </p:cNvGrpSpPr>
          <p:nvPr/>
        </p:nvGrpSpPr>
        <p:grpSpPr bwMode="auto">
          <a:xfrm>
            <a:off x="2525713" y="1066800"/>
            <a:ext cx="3887787" cy="5086350"/>
            <a:chOff x="1591" y="672"/>
            <a:chExt cx="2449" cy="3204"/>
          </a:xfrm>
        </p:grpSpPr>
        <p:sp>
          <p:nvSpPr>
            <p:cNvPr id="20484" name="WordArt 2"/>
            <p:cNvSpPr>
              <a:spLocks noChangeArrowheads="1" noChangeShapeType="1" noTextEdit="1"/>
            </p:cNvSpPr>
            <p:nvPr/>
          </p:nvSpPr>
          <p:spPr bwMode="auto">
            <a:xfrm>
              <a:off x="2016" y="672"/>
              <a:ext cx="1631" cy="602"/>
            </a:xfrm>
            <a:prstGeom prst="rect">
              <a:avLst/>
            </a:prstGeom>
          </p:spPr>
          <p:txBody>
            <a:bodyPr wrap="none" fromWordArt="1">
              <a:prstTxWarp prst="textCanUp">
                <a:avLst>
                  <a:gd name="adj" fmla="val 85713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FF99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Habits</a:t>
              </a:r>
            </a:p>
          </p:txBody>
        </p:sp>
        <p:sp>
          <p:nvSpPr>
            <p:cNvPr id="20485" name="WordArt 3"/>
            <p:cNvSpPr>
              <a:spLocks noChangeArrowheads="1" noChangeShapeType="1" noTextEdit="1"/>
            </p:cNvSpPr>
            <p:nvPr/>
          </p:nvSpPr>
          <p:spPr bwMode="auto">
            <a:xfrm rot="3350480">
              <a:off x="881" y="1970"/>
              <a:ext cx="2112" cy="69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FF99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Self-Deception</a:t>
              </a:r>
            </a:p>
          </p:txBody>
        </p:sp>
        <p:sp>
          <p:nvSpPr>
            <p:cNvPr id="20486" name="WordArt 4"/>
            <p:cNvSpPr>
              <a:spLocks noChangeArrowheads="1" noChangeShapeType="1" noTextEdit="1"/>
            </p:cNvSpPr>
            <p:nvPr/>
          </p:nvSpPr>
          <p:spPr bwMode="auto">
            <a:xfrm rot="-3868519">
              <a:off x="2735" y="1993"/>
              <a:ext cx="1949" cy="6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FF99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False Worship</a:t>
              </a:r>
            </a:p>
          </p:txBody>
        </p:sp>
        <p:pic>
          <p:nvPicPr>
            <p:cNvPr id="20487" name="Picture 5" descr="Heart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92" y="3360"/>
              <a:ext cx="612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0" name="Text Box 6"/>
            <p:cNvSpPr txBox="1">
              <a:spLocks noChangeArrowheads="1"/>
            </p:cNvSpPr>
            <p:nvPr/>
          </p:nvSpPr>
          <p:spPr bwMode="auto">
            <a:xfrm>
              <a:off x="2256" y="1728"/>
              <a:ext cx="120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320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Impact" pitchFamily="34" charset="0"/>
                </a:rPr>
                <a:t>BONDAGE</a:t>
              </a:r>
              <a:r>
                <a:rPr lang="en-US" sz="3200">
                  <a:solidFill>
                    <a:srgbClr val="FF3300"/>
                  </a:solidFill>
                  <a:latin typeface="Impact" pitchFamily="34" charset="0"/>
                </a:rPr>
                <a:t>!</a:t>
              </a:r>
            </a:p>
          </p:txBody>
        </p:sp>
      </p:grp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Breaking Self-Deception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Fight for truth! (Self-deception is the gateway sin)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Challenge! Having thoughts of self other than we want to have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Identity as lost sheep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Recognition of vulnerability to “finding” ourselves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4886325" y="1622425"/>
          <a:ext cx="4041775" cy="4527550"/>
        </p:xfrm>
        <a:graphic>
          <a:graphicData uri="http://schemas.openxmlformats.org/presentationml/2006/ole">
            <p:oleObj spid="_x0000_s1026" name="Chart" r:id="rId3" imgW="4046172" imgH="4526232" progId="MSGraph.Chart.8">
              <p:embed followColorScheme="full"/>
            </p:oleObj>
          </a:graphicData>
        </a:graphic>
      </p:graphicFrame>
      <p:grpSp>
        <p:nvGrpSpPr>
          <p:cNvPr id="1029" name="Group 10"/>
          <p:cNvGrpSpPr>
            <a:grpSpLocks/>
          </p:cNvGrpSpPr>
          <p:nvPr/>
        </p:nvGrpSpPr>
        <p:grpSpPr bwMode="auto">
          <a:xfrm>
            <a:off x="4953000" y="1600200"/>
            <a:ext cx="3505200" cy="4324350"/>
            <a:chOff x="1591" y="672"/>
            <a:chExt cx="2449" cy="3204"/>
          </a:xfrm>
        </p:grpSpPr>
        <p:sp>
          <p:nvSpPr>
            <p:cNvPr id="1031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2016" y="672"/>
              <a:ext cx="1631" cy="602"/>
            </a:xfrm>
            <a:prstGeom prst="rect">
              <a:avLst/>
            </a:prstGeom>
          </p:spPr>
          <p:txBody>
            <a:bodyPr wrap="none" fromWordArt="1">
              <a:prstTxWarp prst="textCanUp">
                <a:avLst>
                  <a:gd name="adj" fmla="val 85713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FF99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Habits</a:t>
              </a:r>
            </a:p>
          </p:txBody>
        </p:sp>
        <p:sp>
          <p:nvSpPr>
            <p:cNvPr id="1032" name="WordArt 12"/>
            <p:cNvSpPr>
              <a:spLocks noChangeArrowheads="1" noChangeShapeType="1" noTextEdit="1"/>
            </p:cNvSpPr>
            <p:nvPr/>
          </p:nvSpPr>
          <p:spPr bwMode="auto">
            <a:xfrm rot="3350480">
              <a:off x="881" y="1970"/>
              <a:ext cx="2112" cy="69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Self-Deception</a:t>
              </a:r>
            </a:p>
          </p:txBody>
        </p:sp>
        <p:sp>
          <p:nvSpPr>
            <p:cNvPr id="1033" name="WordArt 13"/>
            <p:cNvSpPr>
              <a:spLocks noChangeArrowheads="1" noChangeShapeType="1" noTextEdit="1"/>
            </p:cNvSpPr>
            <p:nvPr/>
          </p:nvSpPr>
          <p:spPr bwMode="auto">
            <a:xfrm rot="-3868519">
              <a:off x="2735" y="1993"/>
              <a:ext cx="1949" cy="6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FF99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False Worship</a:t>
              </a:r>
            </a:p>
          </p:txBody>
        </p:sp>
        <p:pic>
          <p:nvPicPr>
            <p:cNvPr id="1034" name="Picture 14" descr="Heart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92" y="3360"/>
              <a:ext cx="612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2256" y="1728"/>
              <a:ext cx="1199" cy="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320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Impact" pitchFamily="34" charset="0"/>
                </a:rPr>
                <a:t>BONDAGE</a:t>
              </a:r>
              <a:endParaRPr lang="en-US" sz="3200">
                <a:solidFill>
                  <a:srgbClr val="FF3300"/>
                </a:solidFill>
                <a:latin typeface="Impact" pitchFamily="34" charset="0"/>
              </a:endParaRPr>
            </a:p>
          </p:txBody>
        </p:sp>
      </p:grp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Proper Worship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Practicing proper meditations</a:t>
            </a:r>
          </a:p>
          <a:p>
            <a:pPr eaLnBrk="1" hangingPunct="1"/>
            <a:r>
              <a:rPr lang="en-US" sz="2800" smtClean="0"/>
              <a:t>Meditating on 1 thing</a:t>
            </a:r>
          </a:p>
          <a:p>
            <a:pPr eaLnBrk="1" hangingPunct="1"/>
            <a:r>
              <a:rPr lang="en-US" sz="2800" smtClean="0"/>
              <a:t>Looking beyond self to God/other</a:t>
            </a:r>
          </a:p>
          <a:p>
            <a:pPr eaLnBrk="1" hangingPunct="1"/>
            <a:r>
              <a:rPr lang="en-US" sz="2800" smtClean="0"/>
              <a:t>Example: What do you think about when you wake up in the night? 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4886325" y="1622425"/>
          <a:ext cx="4041775" cy="4527550"/>
        </p:xfrm>
        <a:graphic>
          <a:graphicData uri="http://schemas.openxmlformats.org/presentationml/2006/ole">
            <p:oleObj spid="_x0000_s2050" name="Chart" r:id="rId3" imgW="4046172" imgH="4526232" progId="MSGraph.Chart.8">
              <p:embed followColorScheme="full"/>
            </p:oleObj>
          </a:graphicData>
        </a:graphic>
      </p:graphicFrame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4953000" y="1600200"/>
            <a:ext cx="3505200" cy="4324350"/>
            <a:chOff x="1591" y="672"/>
            <a:chExt cx="2449" cy="3204"/>
          </a:xfrm>
        </p:grpSpPr>
        <p:sp>
          <p:nvSpPr>
            <p:cNvPr id="2055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016" y="672"/>
              <a:ext cx="1631" cy="602"/>
            </a:xfrm>
            <a:prstGeom prst="rect">
              <a:avLst/>
            </a:prstGeom>
          </p:spPr>
          <p:txBody>
            <a:bodyPr wrap="none" fromWordArt="1">
              <a:prstTxWarp prst="textCanUp">
                <a:avLst>
                  <a:gd name="adj" fmla="val 85713"/>
                </a:avLst>
              </a:prstTxWarp>
            </a:bodyPr>
            <a:lstStyle/>
            <a:p>
              <a:pPr algn="ctr"/>
              <a:r>
                <a:rPr lang="en-US" sz="3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FF99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Habits</a:t>
              </a:r>
            </a:p>
          </p:txBody>
        </p:sp>
        <p:sp>
          <p:nvSpPr>
            <p:cNvPr id="2056" name="WordArt 7"/>
            <p:cNvSpPr>
              <a:spLocks noChangeArrowheads="1" noChangeShapeType="1" noTextEdit="1"/>
            </p:cNvSpPr>
            <p:nvPr/>
          </p:nvSpPr>
          <p:spPr bwMode="auto">
            <a:xfrm rot="3350480">
              <a:off x="881" y="1970"/>
              <a:ext cx="2112" cy="69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FF99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Self-Deception</a:t>
              </a:r>
            </a:p>
          </p:txBody>
        </p:sp>
        <p:sp>
          <p:nvSpPr>
            <p:cNvPr id="2057" name="WordArt 8"/>
            <p:cNvSpPr>
              <a:spLocks noChangeArrowheads="1" noChangeShapeType="1" noTextEdit="1"/>
            </p:cNvSpPr>
            <p:nvPr/>
          </p:nvSpPr>
          <p:spPr bwMode="auto">
            <a:xfrm rot="-3868519">
              <a:off x="2735" y="1993"/>
              <a:ext cx="1949" cy="6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False Worship</a:t>
              </a:r>
            </a:p>
          </p:txBody>
        </p:sp>
        <p:pic>
          <p:nvPicPr>
            <p:cNvPr id="2058" name="Picture 9" descr="Heart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92" y="3360"/>
              <a:ext cx="612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4" name="Text Box 10"/>
            <p:cNvSpPr txBox="1">
              <a:spLocks noChangeArrowheads="1"/>
            </p:cNvSpPr>
            <p:nvPr/>
          </p:nvSpPr>
          <p:spPr bwMode="auto">
            <a:xfrm>
              <a:off x="2256" y="1728"/>
              <a:ext cx="1199" cy="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320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Impact" pitchFamily="34" charset="0"/>
                </a:rPr>
                <a:t>BONDAGE</a:t>
              </a:r>
              <a:endParaRPr lang="en-US" sz="3200">
                <a:solidFill>
                  <a:srgbClr val="FF3300"/>
                </a:solidFill>
                <a:latin typeface="Impact" pitchFamily="34" charset="0"/>
              </a:endParaRPr>
            </a:p>
          </p:txBody>
        </p:sp>
      </p:grp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Habit Change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Protecting good habits; building new</a:t>
            </a:r>
          </a:p>
          <a:p>
            <a:pPr eaLnBrk="1" hangingPunct="1"/>
            <a:r>
              <a:rPr lang="en-US" sz="2800" smtClean="0"/>
              <a:t>Doing violence to bad habits</a:t>
            </a:r>
          </a:p>
          <a:p>
            <a:pPr eaLnBrk="1" hangingPunct="1"/>
            <a:r>
              <a:rPr lang="en-US" sz="2800" smtClean="0"/>
              <a:t>Using all the means of grace/mercy (spiritual, biological, communal, economical, etc.)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4886325" y="1622425"/>
          <a:ext cx="4041775" cy="4527550"/>
        </p:xfrm>
        <a:graphic>
          <a:graphicData uri="http://schemas.openxmlformats.org/presentationml/2006/ole">
            <p:oleObj spid="_x0000_s3074" name="Chart" r:id="rId3" imgW="4046172" imgH="4526232" progId="MSGraph.Chart.8">
              <p:embed followColorScheme="full"/>
            </p:oleObj>
          </a:graphicData>
        </a:graphic>
      </p:graphicFrame>
      <p:grpSp>
        <p:nvGrpSpPr>
          <p:cNvPr id="3077" name="Group 5"/>
          <p:cNvGrpSpPr>
            <a:grpSpLocks/>
          </p:cNvGrpSpPr>
          <p:nvPr/>
        </p:nvGrpSpPr>
        <p:grpSpPr bwMode="auto">
          <a:xfrm>
            <a:off x="4953000" y="1600200"/>
            <a:ext cx="3505200" cy="4324350"/>
            <a:chOff x="1591" y="672"/>
            <a:chExt cx="2449" cy="3204"/>
          </a:xfrm>
        </p:grpSpPr>
        <p:sp>
          <p:nvSpPr>
            <p:cNvPr id="307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016" y="672"/>
              <a:ext cx="1631" cy="602"/>
            </a:xfrm>
            <a:prstGeom prst="rect">
              <a:avLst/>
            </a:prstGeom>
          </p:spPr>
          <p:txBody>
            <a:bodyPr wrap="none" fromWordArt="1">
              <a:prstTxWarp prst="textCanUp">
                <a:avLst>
                  <a:gd name="adj" fmla="val 85713"/>
                </a:avLst>
              </a:prstTxWarp>
            </a:bodyPr>
            <a:lstStyle/>
            <a:p>
              <a:pPr algn="ctr"/>
              <a:r>
                <a:rPr lang="en-US" sz="3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Habits</a:t>
              </a:r>
            </a:p>
          </p:txBody>
        </p:sp>
        <p:sp>
          <p:nvSpPr>
            <p:cNvPr id="3080" name="WordArt 7"/>
            <p:cNvSpPr>
              <a:spLocks noChangeArrowheads="1" noChangeShapeType="1" noTextEdit="1"/>
            </p:cNvSpPr>
            <p:nvPr/>
          </p:nvSpPr>
          <p:spPr bwMode="auto">
            <a:xfrm rot="3350480">
              <a:off x="881" y="1970"/>
              <a:ext cx="2112" cy="69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FF99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Self-Deception</a:t>
              </a:r>
            </a:p>
          </p:txBody>
        </p:sp>
        <p:sp>
          <p:nvSpPr>
            <p:cNvPr id="3081" name="WordArt 8"/>
            <p:cNvSpPr>
              <a:spLocks noChangeArrowheads="1" noChangeShapeType="1" noTextEdit="1"/>
            </p:cNvSpPr>
            <p:nvPr/>
          </p:nvSpPr>
          <p:spPr bwMode="auto">
            <a:xfrm rot="-3868519">
              <a:off x="2735" y="1993"/>
              <a:ext cx="1949" cy="6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FF9900"/>
                  </a:solidFill>
                  <a:effectLst>
                    <a:outerShdw dist="3592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Impact"/>
                </a:rPr>
                <a:t>False Worship</a:t>
              </a:r>
            </a:p>
          </p:txBody>
        </p:sp>
        <p:pic>
          <p:nvPicPr>
            <p:cNvPr id="3082" name="Picture 9" descr="Heart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92" y="3360"/>
              <a:ext cx="612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8" name="Text Box 10"/>
            <p:cNvSpPr txBox="1">
              <a:spLocks noChangeArrowheads="1"/>
            </p:cNvSpPr>
            <p:nvPr/>
          </p:nvSpPr>
          <p:spPr bwMode="auto">
            <a:xfrm>
              <a:off x="2256" y="1728"/>
              <a:ext cx="1199" cy="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320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Impact" pitchFamily="34" charset="0"/>
                </a:rPr>
                <a:t>BONDAGE</a:t>
              </a:r>
              <a:endParaRPr lang="en-US" sz="3200">
                <a:solidFill>
                  <a:srgbClr val="FF3300"/>
                </a:solidFill>
                <a:latin typeface="Impact" pitchFamily="34" charset="0"/>
              </a:endParaRPr>
            </a:p>
          </p:txBody>
        </p:sp>
      </p:grp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5. Restoring Relationships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Honest admission (forever!)</a:t>
            </a:r>
          </a:p>
          <a:p>
            <a:r>
              <a:rPr lang="en-US" dirty="0" smtClean="0"/>
              <a:t>Sacrificial efforts to repair (Check out </a:t>
            </a:r>
            <a:r>
              <a:rPr lang="en-US" dirty="0" err="1" smtClean="0"/>
              <a:t>Zaccheus</a:t>
            </a:r>
            <a:r>
              <a:rPr lang="en-US" dirty="0" smtClean="0"/>
              <a:t> in Luke 19)</a:t>
            </a:r>
          </a:p>
          <a:p>
            <a:r>
              <a:rPr lang="en-US" dirty="0" smtClean="0"/>
              <a:t>Acceptance (with joy) discipline and limits</a:t>
            </a:r>
          </a:p>
          <a:p>
            <a:r>
              <a:rPr lang="en-US" dirty="0" smtClean="0"/>
              <a:t>No demands to be trusted but desire to “restore the years the locusts have taken” via listening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Practical First Steps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no long term decisions</a:t>
            </a:r>
          </a:p>
          <a:p>
            <a:r>
              <a:rPr lang="en-US" dirty="0" smtClean="0"/>
              <a:t>Short-term decisions should focus on protection/safety for all</a:t>
            </a:r>
          </a:p>
          <a:p>
            <a:r>
              <a:rPr lang="en-US" dirty="0" smtClean="0"/>
              <a:t>Assess scope of the problem</a:t>
            </a:r>
          </a:p>
          <a:p>
            <a:pPr lvl="1"/>
            <a:r>
              <a:rPr lang="en-US" dirty="0" smtClean="0"/>
              <a:t>Frequency, duration, intensity</a:t>
            </a:r>
          </a:p>
          <a:p>
            <a:pPr lvl="1"/>
            <a:r>
              <a:rPr lang="en-US" dirty="0" smtClean="0"/>
              <a:t>Response of addict? Family? </a:t>
            </a:r>
          </a:p>
          <a:p>
            <a:pPr lvl="1"/>
            <a:r>
              <a:rPr lang="en-US" dirty="0" smtClean="0"/>
              <a:t>Resources available; commitment to help-seeking?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External Helps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Electronic accountability (tracker/filter)</a:t>
            </a:r>
          </a:p>
          <a:p>
            <a:pPr lvl="1"/>
            <a:r>
              <a:rPr lang="en-US" dirty="0" smtClean="0"/>
              <a:t>Covenant Eyes? </a:t>
            </a:r>
            <a:r>
              <a:rPr lang="en-US" dirty="0" err="1" smtClean="0"/>
              <a:t>Bsafe</a:t>
            </a:r>
            <a:r>
              <a:rPr lang="en-US" dirty="0" smtClean="0"/>
              <a:t>? </a:t>
            </a:r>
            <a:r>
              <a:rPr lang="en-US" dirty="0" err="1" smtClean="0"/>
              <a:t>XXXChurch</a:t>
            </a:r>
            <a:endParaRPr lang="en-US" dirty="0" smtClean="0"/>
          </a:p>
          <a:p>
            <a:r>
              <a:rPr lang="en-US" dirty="0" smtClean="0"/>
              <a:t>On-line care?</a:t>
            </a:r>
          </a:p>
          <a:p>
            <a:pPr lvl="1"/>
            <a:r>
              <a:rPr lang="en-US" dirty="0" smtClean="0">
                <a:hlinkClick r:id="rId2"/>
              </a:rPr>
              <a:t>www.purelifeministries.org</a:t>
            </a:r>
            <a:endParaRPr lang="en-US" dirty="0" smtClean="0"/>
          </a:p>
          <a:p>
            <a:r>
              <a:rPr lang="en-US" dirty="0" smtClean="0"/>
              <a:t>Support groups?</a:t>
            </a:r>
          </a:p>
          <a:p>
            <a:pPr lvl="1"/>
            <a:r>
              <a:rPr lang="en-US" dirty="0" err="1" smtClean="0"/>
              <a:t>HarvestUSA</a:t>
            </a:r>
            <a:r>
              <a:rPr lang="en-US" dirty="0" smtClean="0"/>
              <a:t> (</a:t>
            </a:r>
            <a:r>
              <a:rPr lang="en-US" dirty="0" smtClean="0">
                <a:hlinkClick r:id="rId3"/>
              </a:rPr>
              <a:t>www.harvestusa.org</a:t>
            </a:r>
            <a:r>
              <a:rPr lang="en-US" dirty="0" smtClean="0"/>
              <a:t>)</a:t>
            </a:r>
          </a:p>
          <a:p>
            <a:r>
              <a:rPr lang="en-US" dirty="0" smtClean="0"/>
              <a:t>Psychiatric and counseling helps?</a:t>
            </a:r>
          </a:p>
          <a:p>
            <a:r>
              <a:rPr lang="en-US" dirty="0" smtClean="0"/>
              <a:t>Inpatient?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Counseling?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rtlCol="0">
            <a:normAutofit lnSpcReduction="10000"/>
          </a:bodyPr>
          <a:lstStyle/>
          <a:p>
            <a:pPr marL="439420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Deal with shame, encourage hope despite ashes</a:t>
            </a:r>
            <a:endParaRPr lang="en-US" dirty="0"/>
          </a:p>
          <a:p>
            <a:pPr marL="439420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Explore roots</a:t>
            </a:r>
            <a:r>
              <a:rPr lang="en-US" dirty="0"/>
              <a:t>, shoots, fruits </a:t>
            </a:r>
            <a:r>
              <a:rPr lang="en-US" dirty="0" smtClean="0"/>
              <a:t>of addiction (cycle)</a:t>
            </a:r>
            <a:endParaRPr lang="en-US" dirty="0"/>
          </a:p>
          <a:p>
            <a:pPr marL="996696" lvl="2" eaLnBrk="1" fontAlgn="auto" hangingPunct="1">
              <a:spcAft>
                <a:spcPts val="0"/>
              </a:spcAft>
              <a:buClr>
                <a:schemeClr val="accent3"/>
              </a:buClr>
              <a:buFont typeface="Arial"/>
              <a:buChar char="▪"/>
              <a:defRPr/>
            </a:pPr>
            <a:r>
              <a:rPr lang="en-US" dirty="0" smtClean="0"/>
              <a:t>Denial, self-deception, impulsivity, complacency?</a:t>
            </a:r>
          </a:p>
          <a:p>
            <a:pPr marL="996696" lvl="2" eaLnBrk="1" fontAlgn="auto" hangingPunct="1">
              <a:spcAft>
                <a:spcPts val="0"/>
              </a:spcAft>
              <a:buClr>
                <a:schemeClr val="accent3"/>
              </a:buClr>
              <a:buFont typeface="Arial"/>
              <a:buChar char="▪"/>
              <a:defRPr/>
            </a:pPr>
            <a:r>
              <a:rPr lang="en-US" dirty="0" smtClean="0"/>
              <a:t>Self-talk?</a:t>
            </a:r>
          </a:p>
          <a:p>
            <a:pPr marL="439420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Validate desires and seek to deal with them in godly manner</a:t>
            </a: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Offer accountability and practical ideas</a:t>
            </a: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Point out victory!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If You are the Helper?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Set the stage for work together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Validate, explore, build trust, provide safety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Balance teaching, exploration, and honest responses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Uncover denial/deception and recognition of divided loyalties (in love)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Offer accountability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Focus on commitment strategies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Watch your own life!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Finally…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Don’t forget that God is doing a work in both addict and loved one!</a:t>
            </a:r>
          </a:p>
          <a:p>
            <a:pPr lvl="1" eaLnBrk="1" hangingPunct="1"/>
            <a:r>
              <a:rPr lang="en-US" dirty="0" smtClean="0"/>
              <a:t>That ALL sin separates us from God</a:t>
            </a:r>
          </a:p>
          <a:p>
            <a:pPr lvl="1" eaLnBrk="1" hangingPunct="1"/>
            <a:r>
              <a:rPr lang="en-US" dirty="0" smtClean="0"/>
              <a:t>That helper and addict both need GRACE</a:t>
            </a:r>
          </a:p>
          <a:p>
            <a:pPr lvl="1" eaLnBrk="1" hangingPunct="1"/>
            <a:r>
              <a:rPr lang="en-US" dirty="0" smtClean="0"/>
              <a:t>That the Christian life is an opportunity to </a:t>
            </a:r>
          </a:p>
          <a:p>
            <a:pPr lvl="2" eaLnBrk="1" hangingPunct="1"/>
            <a:r>
              <a:rPr lang="en-US" dirty="0" smtClean="0"/>
              <a:t>Address heart issues, uncover denial, and complacency</a:t>
            </a:r>
          </a:p>
          <a:p>
            <a:pPr lvl="2" eaLnBrk="1" hangingPunct="1"/>
            <a:r>
              <a:rPr lang="en-US" dirty="0" smtClean="0"/>
              <a:t>See God’s hand in a broken world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Copyright, Philip G. Monroe, PsyD. Request permission to quote or dublicate.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  <p:pic>
        <p:nvPicPr>
          <p:cNvPr id="48130" name="Picture 2" descr="https://encrypted-tbn2.gstatic.com/images?q=tbn:ANd9GcSISBflZ4CMLvi3DoFoHp-Qbj9ZKeiiDLC9Sod0mcsrFa5h6My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2175114" cy="3352800"/>
          </a:xfrm>
          <a:prstGeom prst="rect">
            <a:avLst/>
          </a:prstGeom>
          <a:noFill/>
        </p:spPr>
      </p:pic>
      <p:pic>
        <p:nvPicPr>
          <p:cNvPr id="48132" name="Picture 4" descr="https://encrypted-tbn3.gstatic.com/images?q=tbn:ANd9GcT4pucebyrk-WzTD-Z5AI7a2e7xhsiSQ1d1c1c6c12z4dRmIJ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676400"/>
            <a:ext cx="2231136" cy="3352800"/>
          </a:xfrm>
          <a:prstGeom prst="rect">
            <a:avLst/>
          </a:prstGeom>
          <a:noFill/>
        </p:spPr>
      </p:pic>
      <p:pic>
        <p:nvPicPr>
          <p:cNvPr id="48134" name="Picture 6" descr="https://encrypted-tbn3.gstatic.com/images?q=tbn:ANd9GcTyA9Shj0CGuuyrGGNS1TQmtymuovr9bvRa9-o-oOhtxhmi2K7Pg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676400"/>
            <a:ext cx="2231136" cy="33528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04800" y="52578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sz="2800" dirty="0" smtClean="0"/>
              <a:t>Harry Schaumburg	       William Struthers</a:t>
            </a:r>
            <a:r>
              <a:rPr lang="en-US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Local: www.harvestusa.org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 l="14641" t="13542" r="15080" b="11458"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Questions?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Copyright, Philip G. Monroe, PsyD. Request permission to quote or dublicate.</a:t>
            </a:r>
            <a:endParaRPr lang="en-US"/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685800" y="5486400"/>
            <a:ext cx="8077200" cy="990600"/>
          </a:xfrm>
          <a:prstGeom prst="rect">
            <a:avLst/>
          </a:prstGeo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latin typeface="+mj-lt"/>
                <a:ea typeface="+mj-ea"/>
                <a:cs typeface="+mj-cs"/>
              </a:rPr>
              <a:t>www.wisecounsel.wordpress.com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ustom 4">
      <a:dk1>
        <a:srgbClr val="000000"/>
      </a:dk1>
      <a:lt1>
        <a:sysClr val="window" lastClr="FFFFFF"/>
      </a:lt1>
      <a:dk2>
        <a:srgbClr val="5A6378"/>
      </a:dk2>
      <a:lt2>
        <a:srgbClr val="7030A0"/>
      </a:lt2>
      <a:accent1>
        <a:srgbClr val="0000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4">
    <a:dk1>
      <a:srgbClr val="000000"/>
    </a:dk1>
    <a:lt1>
      <a:sysClr val="window" lastClr="FFFFFF"/>
    </a:lt1>
    <a:dk2>
      <a:srgbClr val="5A6378"/>
    </a:dk2>
    <a:lt2>
      <a:srgbClr val="7030A0"/>
    </a:lt2>
    <a:accent1>
      <a:srgbClr val="0000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Custom 4">
    <a:dk1>
      <a:srgbClr val="000000"/>
    </a:dk1>
    <a:lt1>
      <a:sysClr val="window" lastClr="FFFFFF"/>
    </a:lt1>
    <a:dk2>
      <a:srgbClr val="5A6378"/>
    </a:dk2>
    <a:lt2>
      <a:srgbClr val="7030A0"/>
    </a:lt2>
    <a:accent1>
      <a:srgbClr val="0000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706</TotalTime>
  <Words>1750</Words>
  <Application>Microsoft Office PowerPoint</Application>
  <PresentationFormat>On-screen Show (4:3)</PresentationFormat>
  <Paragraphs>255</Paragraphs>
  <Slides>34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Module</vt:lpstr>
      <vt:lpstr>Chart</vt:lpstr>
      <vt:lpstr>Porn Addiction? Help and Hope for You or a Loved One</vt:lpstr>
      <vt:lpstr>www.biblical.edu</vt:lpstr>
      <vt:lpstr>Topics</vt:lpstr>
      <vt:lpstr>Addiction? Sin? </vt:lpstr>
      <vt:lpstr>How Porn Harms</vt:lpstr>
      <vt:lpstr>Why We Get Stuck</vt:lpstr>
      <vt:lpstr>The Process</vt:lpstr>
      <vt:lpstr>Sex: A  Powerful Desire</vt:lpstr>
      <vt:lpstr>The Descent of Desire</vt:lpstr>
      <vt:lpstr>Slide 10</vt:lpstr>
      <vt:lpstr>Waking Up Dead?</vt:lpstr>
      <vt:lpstr>How Addictions Start</vt:lpstr>
      <vt:lpstr>2 Types of Addictions</vt:lpstr>
      <vt:lpstr>The Wrong Goal</vt:lpstr>
      <vt:lpstr>The Cycle of Addiction</vt:lpstr>
      <vt:lpstr>The Cycle of Addiction</vt:lpstr>
      <vt:lpstr>Escapes: The Path to Freedom</vt:lpstr>
      <vt:lpstr>1. Breaking the Cycle of Addiction</vt:lpstr>
      <vt:lpstr>2 &amp; 3. Uncovering Deceptions And Root Issues</vt:lpstr>
      <vt:lpstr>Some Questions For You</vt:lpstr>
      <vt:lpstr>4. Recovery of Godly Desire</vt:lpstr>
      <vt:lpstr>Slide 22</vt:lpstr>
      <vt:lpstr>Breaking Self-Deception</vt:lpstr>
      <vt:lpstr>Proper Worship</vt:lpstr>
      <vt:lpstr>Habit Change</vt:lpstr>
      <vt:lpstr>5. Restoring Relationships</vt:lpstr>
      <vt:lpstr>Practical First Steps</vt:lpstr>
      <vt:lpstr>External Helps</vt:lpstr>
      <vt:lpstr>Counseling?</vt:lpstr>
      <vt:lpstr>If You are the Helper?</vt:lpstr>
      <vt:lpstr>Finally…</vt:lpstr>
      <vt:lpstr>Slide 32</vt:lpstr>
      <vt:lpstr>Local: www.harvestusa.org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Counseling Strategies for Individuals with Addictions</dc:title>
  <dc:creator>Monroe, Phil</dc:creator>
  <cp:lastModifiedBy>pmonroe</cp:lastModifiedBy>
  <cp:revision>33</cp:revision>
  <dcterms:created xsi:type="dcterms:W3CDTF">2006-08-16T00:00:00Z</dcterms:created>
  <dcterms:modified xsi:type="dcterms:W3CDTF">2013-02-02T11:27:29Z</dcterms:modified>
</cp:coreProperties>
</file>