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32" r:id="rId1"/>
  </p:sldMasterIdLst>
  <p:sldIdLst>
    <p:sldId id="256" r:id="rId2"/>
    <p:sldId id="257" r:id="rId3"/>
    <p:sldId id="258" r:id="rId4"/>
    <p:sldId id="259" r:id="rId5"/>
    <p:sldId id="262" r:id="rId6"/>
    <p:sldId id="264" r:id="rId7"/>
    <p:sldId id="265" r:id="rId8"/>
    <p:sldId id="260" r:id="rId9"/>
    <p:sldId id="280" r:id="rId10"/>
    <p:sldId id="261" r:id="rId11"/>
    <p:sldId id="269" r:id="rId12"/>
    <p:sldId id="270" r:id="rId13"/>
    <p:sldId id="271" r:id="rId14"/>
    <p:sldId id="272" r:id="rId15"/>
    <p:sldId id="273" r:id="rId16"/>
    <p:sldId id="274" r:id="rId17"/>
    <p:sldId id="275" r:id="rId18"/>
    <p:sldId id="27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napVertSplitter="1">
    <p:restoredLeft sz="15620"/>
    <p:restoredTop sz="94660"/>
  </p:normalViewPr>
  <p:slideViewPr>
    <p:cSldViewPr snapToGrid="0" snapToObjects="1">
      <p:cViewPr varScale="1">
        <p:scale>
          <a:sx n="82" d="100"/>
          <a:sy n="82" d="100"/>
        </p:scale>
        <p:origin x="-89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DF85F5-FB5E-4F79-A561-97039C58DE01}"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AA4845-A08A-4DF4-8D99-E2E7B6D41C67}" type="slidenum">
              <a:rPr/>
              <a:pPr/>
              <a:t>‹#›</a:t>
            </a:fld>
            <a:endParaRPr/>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AA4845-A08A-4DF4-8D99-E2E7B6D41C67}"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AF086A-5F0C-984A-ACEA-A560945DF066}" type="slidenum">
              <a:rPr lang="en-US" smtClean="0"/>
              <a:pPr/>
              <a:t>‹#›</a:t>
            </a:fld>
            <a:endParaRPr lang="en-US" dirty="0"/>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17633CD-87C6-C046-9EE8-CAE066A31421}" type="datetimeFigureOut">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F086A-5F0C-984A-ACEA-A560945DF06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17633CD-87C6-C046-9EE8-CAE066A31421}" type="datetimeFigureOut">
              <a:rPr lang="en-US" smtClean="0"/>
              <a:pPr/>
              <a:t>7/19/12</a:t>
            </a:fld>
            <a:endParaRPr lang="en-US" dirty="0"/>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02AF086A-5F0C-984A-ACEA-A560945DF06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1322921" y="3299012"/>
            <a:ext cx="6498159" cy="1115511"/>
          </a:xfrm>
        </p:spPr>
        <p:txBody>
          <a:bodyPr>
            <a:normAutofit/>
          </a:bodyPr>
          <a:lstStyle/>
          <a:p>
            <a:r>
              <a:rPr lang="en-US" sz="2800" b="1" cap="small" dirty="0" smtClean="0">
                <a:solidFill>
                  <a:schemeClr val="accent6"/>
                </a:solidFill>
              </a:rPr>
              <a:t>Minimizing the Opportunities</a:t>
            </a:r>
          </a:p>
          <a:p>
            <a:r>
              <a:rPr lang="en-US" sz="2000" b="1" cap="small" dirty="0" smtClean="0">
                <a:solidFill>
                  <a:schemeClr val="tx1">
                    <a:lumMod val="75000"/>
                    <a:lumOff val="25000"/>
                  </a:schemeClr>
                </a:solidFill>
              </a:rPr>
              <a:t>Biblical Seminary</a:t>
            </a:r>
            <a:endParaRPr lang="en-US" sz="2000" b="1" cap="small" dirty="0" smtClean="0">
              <a:solidFill>
                <a:schemeClr val="tx1">
                  <a:lumMod val="75000"/>
                  <a:lumOff val="25000"/>
                </a:schemeClr>
              </a:solidFill>
            </a:endParaRPr>
          </a:p>
        </p:txBody>
      </p:sp>
      <p:pic>
        <p:nvPicPr>
          <p:cNvPr id="5" name="Picture 4" descr="C:\Users\btchividjian\Dropbox\GRACE\Website\Logo - Most Recent.jpg"/>
          <p:cNvPicPr/>
          <p:nvPr/>
        </p:nvPicPr>
        <p:blipFill>
          <a:blip r:embed="rId2" cstate="print"/>
          <a:srcRect/>
          <a:stretch>
            <a:fillRect/>
          </a:stretch>
        </p:blipFill>
        <p:spPr bwMode="auto">
          <a:xfrm>
            <a:off x="1322921" y="1366376"/>
            <a:ext cx="6498159" cy="1932636"/>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50800" dist="38100" dir="2700000">
                    <a:srgbClr val="000000">
                      <a:alpha val="43000"/>
                    </a:srgbClr>
                  </a:outerShdw>
                </a:effectLst>
              </a:rPr>
              <a:t>The Ultimate Objective?</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normAutofit fontScale="92500" lnSpcReduction="10000"/>
          </a:bodyPr>
          <a:lstStyle/>
          <a:p>
            <a:r>
              <a:rPr lang="en-US" dirty="0" smtClean="0"/>
              <a:t>Reduce Church Liability?</a:t>
            </a:r>
          </a:p>
          <a:p>
            <a:r>
              <a:rPr lang="en-US" dirty="0" smtClean="0"/>
              <a:t>Reduce Insurance Premiums?</a:t>
            </a:r>
          </a:p>
          <a:p>
            <a:r>
              <a:rPr lang="en-US" dirty="0" smtClean="0"/>
              <a:t>Protect the Reputation of the Church?</a:t>
            </a:r>
          </a:p>
          <a:p>
            <a:r>
              <a:rPr lang="en-US" dirty="0" smtClean="0"/>
              <a:t>Protect the Reputation of the Gospel?</a:t>
            </a:r>
          </a:p>
          <a:p>
            <a:r>
              <a:rPr lang="en-US" dirty="0" smtClean="0"/>
              <a:t>Protect Children?</a:t>
            </a:r>
          </a:p>
          <a:p>
            <a:pPr lvl="1"/>
            <a:r>
              <a:rPr lang="en-US" dirty="0" smtClean="0"/>
              <a:t>This must be the ultimate objective of any sound child protection policy.</a:t>
            </a:r>
          </a:p>
          <a:p>
            <a:pPr lvl="1"/>
            <a:r>
              <a:rPr lang="en-US" dirty="0" smtClean="0"/>
              <a:t>Protecting children will reduce liability, reduce insurance premiums, protect the reputation of the church, and ultimately will advance the Gospel.</a:t>
            </a:r>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50800" dist="38100" dir="2700000">
                    <a:srgbClr val="000000">
                      <a:alpha val="43000"/>
                    </a:srgbClr>
                  </a:outerShdw>
                </a:effectLst>
              </a:rPr>
              <a:t>Consult with an </a:t>
            </a:r>
            <a:br>
              <a:rPr lang="en-US" dirty="0" smtClean="0">
                <a:effectLst>
                  <a:outerShdw blurRad="50800" dist="38100" dir="2700000">
                    <a:srgbClr val="000000">
                      <a:alpha val="43000"/>
                    </a:srgbClr>
                  </a:outerShdw>
                </a:effectLst>
              </a:rPr>
            </a:br>
            <a:r>
              <a:rPr lang="en-US" dirty="0" smtClean="0">
                <a:effectLst>
                  <a:outerShdw blurRad="50800" dist="38100" dir="2700000">
                    <a:srgbClr val="000000">
                      <a:alpha val="43000"/>
                    </a:srgbClr>
                  </a:outerShdw>
                </a:effectLst>
              </a:rPr>
              <a:t>Independent  Expert</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444532"/>
            <a:ext cx="8042276" cy="4937164"/>
          </a:xfrm>
        </p:spPr>
        <p:txBody>
          <a:bodyPr>
            <a:normAutofit fontScale="92500"/>
          </a:bodyPr>
          <a:lstStyle/>
          <a:p>
            <a:r>
              <a:rPr lang="en-US" dirty="0" smtClean="0">
                <a:solidFill>
                  <a:schemeClr val="accent6"/>
                </a:solidFill>
              </a:rPr>
              <a:t>Do not rely upon the advice and “expertise” of the insurance provider.</a:t>
            </a:r>
          </a:p>
          <a:p>
            <a:pPr lvl="1"/>
            <a:r>
              <a:rPr lang="en-US" dirty="0" smtClean="0"/>
              <a:t>Very few, if any, insurance company employees have experience with investigating, prosecuting, or any other substantive experience related to child sexual abuse.</a:t>
            </a:r>
          </a:p>
          <a:p>
            <a:pPr lvl="1"/>
            <a:r>
              <a:rPr lang="en-US" dirty="0" smtClean="0"/>
              <a:t>Insurance companies are primarily concerned with limiting liability, not the development of effective policies.</a:t>
            </a:r>
          </a:p>
          <a:p>
            <a:r>
              <a:rPr lang="en-US" dirty="0" smtClean="0">
                <a:solidFill>
                  <a:schemeClr val="accent6"/>
                </a:solidFill>
              </a:rPr>
              <a:t>Contact local law enforcement agencies, prosecutor offices and sex offender treatment providers who have substantive experience addressing child abuse.</a:t>
            </a:r>
          </a:p>
          <a:p>
            <a:pPr lvl="1"/>
            <a:r>
              <a:rPr lang="en-US" dirty="0" smtClean="0"/>
              <a:t>Making such contacts in advance will assist the church in working with these agencies if and when a child abuse case arises within a congregation.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50800" dist="38100" dir="2700000">
                    <a:srgbClr val="000000">
                      <a:alpha val="43000"/>
                    </a:srgbClr>
                  </a:outerShdw>
                </a:effectLst>
              </a:rPr>
              <a:t>Consult with an Independent Expert</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lstStyle/>
          <a:p>
            <a:r>
              <a:rPr lang="en-US" dirty="0" smtClean="0">
                <a:solidFill>
                  <a:schemeClr val="accent6"/>
                </a:solidFill>
              </a:rPr>
              <a:t>Insurance providers and some lawyers have a vested interest in preventing future abuse while keeping quiet about past abuse.</a:t>
            </a:r>
          </a:p>
          <a:p>
            <a:pPr lvl="1"/>
            <a:r>
              <a:rPr lang="en-US" dirty="0" smtClean="0"/>
              <a:t>Preventing future abuse limits liability – addressing past abuse increases liability exposure.</a:t>
            </a:r>
          </a:p>
          <a:p>
            <a:pPr lvl="1"/>
            <a:r>
              <a:rPr lang="en-US" dirty="0" smtClean="0"/>
              <a:t>Vienna Presbyterian Church</a:t>
            </a:r>
          </a:p>
          <a:p>
            <a:r>
              <a:rPr lang="en-US" dirty="0" smtClean="0">
                <a:solidFill>
                  <a:schemeClr val="accent6"/>
                </a:solidFill>
              </a:rPr>
              <a:t>The ultimate objective of</a:t>
            </a:r>
            <a:r>
              <a:rPr lang="en-US" dirty="0" smtClean="0">
                <a:solidFill>
                  <a:schemeClr val="accent6"/>
                </a:solidFill>
              </a:rPr>
              <a:t> the </a:t>
            </a:r>
            <a:r>
              <a:rPr lang="en-US" dirty="0" smtClean="0">
                <a:solidFill>
                  <a:schemeClr val="accent6"/>
                </a:solidFill>
              </a:rPr>
              <a:t>insurance company/attorney</a:t>
            </a:r>
            <a:r>
              <a:rPr lang="en-US" dirty="0" smtClean="0">
                <a:solidFill>
                  <a:schemeClr val="accent6"/>
                </a:solidFill>
              </a:rPr>
              <a:t> consistent </a:t>
            </a:r>
            <a:r>
              <a:rPr lang="en-US" dirty="0" smtClean="0">
                <a:solidFill>
                  <a:schemeClr val="accent6"/>
                </a:solidFill>
              </a:rPr>
              <a:t>with your ultimate objective?? </a:t>
            </a:r>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50800" dist="38100" dir="2700000">
                    <a:srgbClr val="000000">
                      <a:alpha val="43000"/>
                    </a:srgbClr>
                  </a:outerShdw>
                </a:effectLst>
              </a:rPr>
              <a:t>Policies must protect </a:t>
            </a:r>
            <a:br>
              <a:rPr lang="en-US" dirty="0" smtClean="0">
                <a:effectLst>
                  <a:outerShdw blurRad="50800" dist="38100" dir="2700000">
                    <a:srgbClr val="000000">
                      <a:alpha val="43000"/>
                    </a:srgbClr>
                  </a:outerShdw>
                </a:effectLst>
              </a:rPr>
            </a:br>
            <a:r>
              <a:rPr lang="en-US" dirty="0" smtClean="0">
                <a:effectLst>
                  <a:outerShdw blurRad="50800" dist="38100" dir="2700000">
                    <a:srgbClr val="000000">
                      <a:alpha val="43000"/>
                    </a:srgbClr>
                  </a:outerShdw>
                </a:effectLst>
              </a:rPr>
              <a:t>all ages</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lstStyle/>
          <a:p>
            <a:r>
              <a:rPr lang="en-US" dirty="0" smtClean="0">
                <a:solidFill>
                  <a:schemeClr val="accent6"/>
                </a:solidFill>
              </a:rPr>
              <a:t>Understand that children </a:t>
            </a:r>
            <a:r>
              <a:rPr lang="en-US" dirty="0" smtClean="0">
                <a:solidFill>
                  <a:schemeClr val="accent6"/>
                </a:solidFill>
              </a:rPr>
              <a:t>and teens</a:t>
            </a:r>
            <a:r>
              <a:rPr lang="en-US" dirty="0" smtClean="0">
                <a:solidFill>
                  <a:schemeClr val="accent6"/>
                </a:solidFill>
              </a:rPr>
              <a:t> have </a:t>
            </a:r>
            <a:r>
              <a:rPr lang="en-US" dirty="0" smtClean="0">
                <a:solidFill>
                  <a:schemeClr val="accent6"/>
                </a:solidFill>
              </a:rPr>
              <a:t>differing vulnerabilities. </a:t>
            </a:r>
          </a:p>
          <a:p>
            <a:pPr lvl="1"/>
            <a:r>
              <a:rPr lang="en-US" dirty="0" smtClean="0"/>
              <a:t>Grooming tactics often differ based upon age.</a:t>
            </a:r>
          </a:p>
          <a:p>
            <a:r>
              <a:rPr lang="en-US" dirty="0" smtClean="0">
                <a:solidFill>
                  <a:schemeClr val="accent6"/>
                </a:solidFill>
              </a:rPr>
              <a:t>Training must accompany implementation:</a:t>
            </a:r>
            <a:endParaRPr lang="en-US" dirty="0" smtClean="0">
              <a:solidFill>
                <a:schemeClr val="accent6"/>
              </a:solidFill>
            </a:endParaRPr>
          </a:p>
          <a:p>
            <a:pPr lvl="1"/>
            <a:r>
              <a:rPr lang="en-US" dirty="0" smtClean="0"/>
              <a:t>Mandatory for all paid staff and volunteers.</a:t>
            </a:r>
          </a:p>
          <a:p>
            <a:pPr lvl="1"/>
            <a:r>
              <a:rPr lang="en-US" dirty="0" smtClean="0"/>
              <a:t>At least one parent should be strongly encouraged to attend.</a:t>
            </a:r>
          </a:p>
          <a:p>
            <a:pPr lvl="1"/>
            <a:r>
              <a:rPr lang="en-US" dirty="0" smtClean="0"/>
              <a:t>All members should be encouraged to attend.</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itle 10"/>
          <p:cNvSpPr>
            <a:spLocks noGrp="1"/>
          </p:cNvSpPr>
          <p:nvPr>
            <p:ph type="title"/>
          </p:nvPr>
        </p:nvSpPr>
        <p:spPr>
          <a:xfrm>
            <a:off x="549275" y="107575"/>
            <a:ext cx="8042276" cy="1492625"/>
          </a:xfrm>
        </p:spPr>
        <p:txBody>
          <a:bodyPr/>
          <a:lstStyle/>
          <a:p>
            <a:r>
              <a:rPr lang="en-US" sz="4400" dirty="0" smtClean="0">
                <a:effectLst>
                  <a:outerShdw blurRad="50800" dist="38100" dir="2700000">
                    <a:srgbClr val="000000">
                      <a:alpha val="43000"/>
                    </a:srgbClr>
                  </a:outerShdw>
                </a:effectLst>
              </a:rPr>
              <a:t>Minimizing the Opportunities</a:t>
            </a:r>
            <a:r>
              <a:rPr lang="en-US" dirty="0" smtClean="0">
                <a:effectLst>
                  <a:outerShdw blurRad="50800" dist="38100" dir="2700000">
                    <a:srgbClr val="000000">
                      <a:alpha val="43000"/>
                    </a:srgbClr>
                  </a:outerShdw>
                </a:effectLst>
              </a:rPr>
              <a:t/>
            </a:r>
            <a:br>
              <a:rPr lang="en-US" dirty="0" smtClean="0">
                <a:effectLst>
                  <a:outerShdw blurRad="50800" dist="38100" dir="2700000">
                    <a:srgbClr val="000000">
                      <a:alpha val="43000"/>
                    </a:srgbClr>
                  </a:outerShdw>
                </a:effectLst>
              </a:rPr>
            </a:br>
            <a:r>
              <a:rPr lang="en-US" sz="3600" dirty="0" smtClean="0">
                <a:effectLst>
                  <a:outerShdw blurRad="50800" dist="38100" dir="2700000">
                    <a:srgbClr val="000000">
                      <a:alpha val="43000"/>
                    </a:srgbClr>
                  </a:outerShdw>
                </a:effectLst>
              </a:rPr>
              <a:t>Effective Protective Policies</a:t>
            </a:r>
            <a:endParaRPr lang="en-US" sz="3600" dirty="0">
              <a:effectLst>
                <a:outerShdw blurRad="50800" dist="38100" dir="2700000">
                  <a:srgbClr val="000000">
                    <a:alpha val="43000"/>
                  </a:srgbClr>
                </a:outerShdw>
              </a:effectLst>
            </a:endParaRPr>
          </a:p>
        </p:txBody>
      </p:sp>
      <p:sp>
        <p:nvSpPr>
          <p:cNvPr id="20" name="Content Placeholder 19"/>
          <p:cNvSpPr>
            <a:spLocks noGrp="1"/>
          </p:cNvSpPr>
          <p:nvPr>
            <p:ph idx="1"/>
          </p:nvPr>
        </p:nvSpPr>
        <p:spPr/>
        <p:txBody>
          <a:bodyPr>
            <a:normAutofit fontScale="92500" lnSpcReduction="10000"/>
          </a:bodyPr>
          <a:lstStyle/>
          <a:p>
            <a:r>
              <a:rPr lang="en-US" dirty="0" smtClean="0">
                <a:solidFill>
                  <a:schemeClr val="accent6"/>
                </a:solidFill>
              </a:rPr>
              <a:t>Prevention begins with education!!</a:t>
            </a:r>
          </a:p>
          <a:p>
            <a:r>
              <a:rPr lang="en-US" dirty="0" smtClean="0">
                <a:solidFill>
                  <a:schemeClr val="accent6"/>
                </a:solidFill>
              </a:rPr>
              <a:t>Deter / Catch the predator at the door!</a:t>
            </a:r>
          </a:p>
          <a:p>
            <a:pPr lvl="1"/>
            <a:r>
              <a:rPr lang="en-US" dirty="0" smtClean="0"/>
              <a:t>Background Screening (criminal history, fingerprints, etc.) of all applicants and prospective volunteers.</a:t>
            </a:r>
          </a:p>
          <a:p>
            <a:pPr lvl="2"/>
            <a:r>
              <a:rPr lang="en-US" dirty="0" smtClean="0"/>
              <a:t>This can create a false sense of security!!</a:t>
            </a:r>
          </a:p>
          <a:p>
            <a:pPr lvl="3"/>
            <a:r>
              <a:rPr lang="en-US" dirty="0" smtClean="0"/>
              <a:t>Assumes applicant’s identity is truthful</a:t>
            </a:r>
          </a:p>
          <a:p>
            <a:pPr lvl="3"/>
            <a:r>
              <a:rPr lang="en-US" dirty="0" smtClean="0"/>
              <a:t>Sex abuse charges that were reduced as part of a ‘plea bargain’</a:t>
            </a:r>
          </a:p>
          <a:p>
            <a:pPr lvl="3"/>
            <a:r>
              <a:rPr lang="en-US" dirty="0" smtClean="0"/>
              <a:t>Is not relevant to an abuser who has never been caught!</a:t>
            </a:r>
          </a:p>
          <a:p>
            <a:pPr lvl="2"/>
            <a:r>
              <a:rPr lang="en-US" dirty="0" smtClean="0"/>
              <a:t>A background screening may:</a:t>
            </a:r>
          </a:p>
          <a:p>
            <a:pPr lvl="3"/>
            <a:r>
              <a:rPr lang="en-US" dirty="0" smtClean="0"/>
              <a:t>Uncover a child abuser with a documented history</a:t>
            </a:r>
          </a:p>
          <a:p>
            <a:pPr lvl="3"/>
            <a:r>
              <a:rPr lang="en-US" dirty="0" smtClean="0"/>
              <a:t>Discourage child abusers from even applying or attempting to volunteer.</a:t>
            </a:r>
          </a:p>
          <a:p>
            <a:pPr lvl="3"/>
            <a:endParaRPr lang="en-US" dirty="0" smtClean="0"/>
          </a:p>
        </p:txBody>
      </p:sp>
      <p:sp>
        <p:nvSpPr>
          <p:cNvPr id="4" name="Date Placeholder 3"/>
          <p:cNvSpPr>
            <a:spLocks noGrp="1"/>
          </p:cNvSpPr>
          <p:nvPr>
            <p:ph type="dt" sz="half" idx="10"/>
          </p:nvPr>
        </p:nvSpPr>
        <p:spPr/>
        <p:txBody>
          <a:bodyPr/>
          <a:lstStyle/>
          <a:p>
            <a:fld id="{A86AF4D2-1598-4F71-A072-75004E8F79DB}" type="datetime1">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Scale>
                                      <p:cBhvr>
                                        <p:cTn id="7" dur="1000" decel="50000" fill="hold">
                                          <p:stCondLst>
                                            <p:cond delay="0"/>
                                          </p:stCondLst>
                                        </p:cTn>
                                        <p:tgtEl>
                                          <p:spTgt spid="2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xEl>
                                              <p:pRg st="0" end="0"/>
                                            </p:txEl>
                                          </p:spTgt>
                                        </p:tgtEl>
                                        <p:attrNameLst>
                                          <p:attrName>ppt_x</p:attrName>
                                          <p:attrName>ppt_y</p:attrName>
                                        </p:attrNameLst>
                                      </p:cBhvr>
                                    </p:animMotion>
                                    <p:animEffect transition="in" filter="fade">
                                      <p:cBhvr>
                                        <p:cTn id="9" dur="1000"/>
                                        <p:tgtEl>
                                          <p:spTgt spid="2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 from="(-#ppt_w/2)" to="(#ppt_x)" calcmode="lin" valueType="num">
                                      <p:cBhvr>
                                        <p:cTn id="14" dur="600" fill="hold">
                                          <p:stCondLst>
                                            <p:cond delay="0"/>
                                          </p:stCondLst>
                                        </p:cTn>
                                        <p:tgtEl>
                                          <p:spTgt spid="20">
                                            <p:txEl>
                                              <p:pRg st="1" end="1"/>
                                            </p:txEl>
                                          </p:spTgt>
                                        </p:tgtEl>
                                        <p:attrNameLst>
                                          <p:attrName>ppt_x</p:attrName>
                                        </p:attrNameLst>
                                      </p:cBhvr>
                                    </p:anim>
                                    <p:anim from="0" to="-1.0" calcmode="lin" valueType="num">
                                      <p:cBhvr>
                                        <p:cTn id="15" dur="200" decel="50000" autoRev="1" fill="hold">
                                          <p:stCondLst>
                                            <p:cond delay="600"/>
                                          </p:stCondLst>
                                        </p:cTn>
                                        <p:tgtEl>
                                          <p:spTgt spid="20">
                                            <p:txEl>
                                              <p:pRg st="1" end="1"/>
                                            </p:txEl>
                                          </p:spTgt>
                                        </p:tgtEl>
                                        <p:attrNameLst>
                                          <p:attrName>xshear</p:attrName>
                                        </p:attrNameLst>
                                      </p:cBhvr>
                                    </p:anim>
                                    <p:animScale>
                                      <p:cBhvr>
                                        <p:cTn id="16" dur="200" decel="100000" autoRev="1" fill="hold">
                                          <p:stCondLst>
                                            <p:cond delay="600"/>
                                          </p:stCondLst>
                                        </p:cTn>
                                        <p:tgtEl>
                                          <p:spTgt spid="20">
                                            <p:txEl>
                                              <p:pRg st="1" end="1"/>
                                            </p:txEl>
                                          </p:spTgt>
                                        </p:tgtEl>
                                      </p:cBhvr>
                                      <p:from x="100000" y="100000"/>
                                      <p:to x="80000" y="100000"/>
                                    </p:animScale>
                                    <p:anim by="(#ppt_h/3+#ppt_w*0.1)" calcmode="lin" valueType="num">
                                      <p:cBhvr additive="sum">
                                        <p:cTn id="17" dur="200" decel="100000" autoRev="1" fill="hold">
                                          <p:stCondLst>
                                            <p:cond delay="600"/>
                                          </p:stCondLst>
                                        </p:cTn>
                                        <p:tgtEl>
                                          <p:spTgt spid="20">
                                            <p:txEl>
                                              <p:pRg st="1" end="1"/>
                                            </p:txEl>
                                          </p:spTgt>
                                        </p:tgtEl>
                                        <p:attrNameLst>
                                          <p:attrName>ppt_x</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0">
                                            <p:txEl>
                                              <p:pRg st="2" end="2"/>
                                            </p:txEl>
                                          </p:spTgt>
                                        </p:tgtEl>
                                        <p:attrNameLst>
                                          <p:attrName>style.visibility</p:attrName>
                                        </p:attrNameLst>
                                      </p:cBhvr>
                                      <p:to>
                                        <p:strVal val="visible"/>
                                      </p:to>
                                    </p:set>
                                    <p:anim to="" calcmode="lin" valueType="num">
                                      <p:cBhvr>
                                        <p:cTn id="22" dur="1" fill="hold"/>
                                        <p:tgtEl>
                                          <p:spTgt spid="20">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0">
                                            <p:txEl>
                                              <p:pRg st="3" end="3"/>
                                            </p:txEl>
                                          </p:spTgt>
                                        </p:tgtEl>
                                        <p:attrNameLst>
                                          <p:attrName>style.visibility</p:attrName>
                                        </p:attrNameLst>
                                      </p:cBhvr>
                                      <p:to>
                                        <p:strVal val="visible"/>
                                      </p:to>
                                    </p:set>
                                    <p:anim to="" calcmode="lin" valueType="num">
                                      <p:cBhvr>
                                        <p:cTn id="27" dur="1" fill="hold"/>
                                        <p:tgtEl>
                                          <p:spTgt spid="20">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34" presetClass="entr" presetSubtype="0" fill="hold" nodeType="clickEffect">
                                  <p:stCondLst>
                                    <p:cond delay="0"/>
                                  </p:stCondLst>
                                  <p:childTnLst>
                                    <p:set>
                                      <p:cBhvr>
                                        <p:cTn id="31" dur="1" fill="hold">
                                          <p:stCondLst>
                                            <p:cond delay="0"/>
                                          </p:stCondLst>
                                        </p:cTn>
                                        <p:tgtEl>
                                          <p:spTgt spid="20">
                                            <p:txEl>
                                              <p:pRg st="4" end="4"/>
                                            </p:txEl>
                                          </p:spTgt>
                                        </p:tgtEl>
                                        <p:attrNameLst>
                                          <p:attrName>style.visibility</p:attrName>
                                        </p:attrNameLst>
                                      </p:cBhvr>
                                      <p:to>
                                        <p:strVal val="visible"/>
                                      </p:to>
                                    </p:set>
                                    <p:anim from="(-#ppt_w/2)" to="(#ppt_x)" calcmode="lin" valueType="num">
                                      <p:cBhvr>
                                        <p:cTn id="32" dur="600" fill="hold">
                                          <p:stCondLst>
                                            <p:cond delay="0"/>
                                          </p:stCondLst>
                                        </p:cTn>
                                        <p:tgtEl>
                                          <p:spTgt spid="20">
                                            <p:txEl>
                                              <p:pRg st="4" end="4"/>
                                            </p:txEl>
                                          </p:spTgt>
                                        </p:tgtEl>
                                        <p:attrNameLst>
                                          <p:attrName>ppt_x</p:attrName>
                                        </p:attrNameLst>
                                      </p:cBhvr>
                                    </p:anim>
                                    <p:anim from="0" to="-1.0" calcmode="lin" valueType="num">
                                      <p:cBhvr>
                                        <p:cTn id="33" dur="200" decel="50000" autoRev="1" fill="hold">
                                          <p:stCondLst>
                                            <p:cond delay="600"/>
                                          </p:stCondLst>
                                        </p:cTn>
                                        <p:tgtEl>
                                          <p:spTgt spid="20">
                                            <p:txEl>
                                              <p:pRg st="4" end="4"/>
                                            </p:txEl>
                                          </p:spTgt>
                                        </p:tgtEl>
                                        <p:attrNameLst>
                                          <p:attrName>xshear</p:attrName>
                                        </p:attrNameLst>
                                      </p:cBhvr>
                                    </p:anim>
                                    <p:animScale>
                                      <p:cBhvr>
                                        <p:cTn id="34" dur="200" decel="100000" autoRev="1" fill="hold">
                                          <p:stCondLst>
                                            <p:cond delay="600"/>
                                          </p:stCondLst>
                                        </p:cTn>
                                        <p:tgtEl>
                                          <p:spTgt spid="20">
                                            <p:txEl>
                                              <p:pRg st="4" end="4"/>
                                            </p:txEl>
                                          </p:spTgt>
                                        </p:tgtEl>
                                      </p:cBhvr>
                                      <p:from x="100000" y="100000"/>
                                      <p:to x="80000" y="100000"/>
                                    </p:animScale>
                                    <p:anim by="(#ppt_h/3+#ppt_w*0.1)" calcmode="lin" valueType="num">
                                      <p:cBhvr additive="sum">
                                        <p:cTn id="35" dur="200" decel="100000" autoRev="1" fill="hold">
                                          <p:stCondLst>
                                            <p:cond delay="600"/>
                                          </p:stCondLst>
                                        </p:cTn>
                                        <p:tgtEl>
                                          <p:spTgt spid="20">
                                            <p:txEl>
                                              <p:pRg st="4" end="4"/>
                                            </p:txEl>
                                          </p:spTgt>
                                        </p:tgtEl>
                                        <p:attrNameLst>
                                          <p:attrName>ppt_x</p:attrName>
                                        </p:attrNameLst>
                                      </p:cBhvr>
                                    </p:anim>
                                  </p:childTnLst>
                                </p:cTn>
                              </p:par>
                              <p:par>
                                <p:cTn id="36" presetID="34" presetClass="entr" presetSubtype="0" fill="hold" nodeType="withEffect">
                                  <p:stCondLst>
                                    <p:cond delay="0"/>
                                  </p:stCondLst>
                                  <p:childTnLst>
                                    <p:set>
                                      <p:cBhvr>
                                        <p:cTn id="37" dur="1" fill="hold">
                                          <p:stCondLst>
                                            <p:cond delay="0"/>
                                          </p:stCondLst>
                                        </p:cTn>
                                        <p:tgtEl>
                                          <p:spTgt spid="20">
                                            <p:txEl>
                                              <p:pRg st="5" end="5"/>
                                            </p:txEl>
                                          </p:spTgt>
                                        </p:tgtEl>
                                        <p:attrNameLst>
                                          <p:attrName>style.visibility</p:attrName>
                                        </p:attrNameLst>
                                      </p:cBhvr>
                                      <p:to>
                                        <p:strVal val="visible"/>
                                      </p:to>
                                    </p:set>
                                    <p:anim from="(-#ppt_w/2)" to="(#ppt_x)" calcmode="lin" valueType="num">
                                      <p:cBhvr>
                                        <p:cTn id="38" dur="600" fill="hold">
                                          <p:stCondLst>
                                            <p:cond delay="0"/>
                                          </p:stCondLst>
                                        </p:cTn>
                                        <p:tgtEl>
                                          <p:spTgt spid="20">
                                            <p:txEl>
                                              <p:pRg st="5" end="5"/>
                                            </p:txEl>
                                          </p:spTgt>
                                        </p:tgtEl>
                                        <p:attrNameLst>
                                          <p:attrName>ppt_x</p:attrName>
                                        </p:attrNameLst>
                                      </p:cBhvr>
                                    </p:anim>
                                    <p:anim from="0" to="-1.0" calcmode="lin" valueType="num">
                                      <p:cBhvr>
                                        <p:cTn id="39" dur="200" decel="50000" autoRev="1" fill="hold">
                                          <p:stCondLst>
                                            <p:cond delay="600"/>
                                          </p:stCondLst>
                                        </p:cTn>
                                        <p:tgtEl>
                                          <p:spTgt spid="20">
                                            <p:txEl>
                                              <p:pRg st="5" end="5"/>
                                            </p:txEl>
                                          </p:spTgt>
                                        </p:tgtEl>
                                        <p:attrNameLst>
                                          <p:attrName>xshear</p:attrName>
                                        </p:attrNameLst>
                                      </p:cBhvr>
                                    </p:anim>
                                    <p:animScale>
                                      <p:cBhvr>
                                        <p:cTn id="40" dur="200" decel="100000" autoRev="1" fill="hold">
                                          <p:stCondLst>
                                            <p:cond delay="600"/>
                                          </p:stCondLst>
                                        </p:cTn>
                                        <p:tgtEl>
                                          <p:spTgt spid="20">
                                            <p:txEl>
                                              <p:pRg st="5" end="5"/>
                                            </p:txEl>
                                          </p:spTgt>
                                        </p:tgtEl>
                                      </p:cBhvr>
                                      <p:from x="100000" y="100000"/>
                                      <p:to x="80000" y="100000"/>
                                    </p:animScale>
                                    <p:anim by="(#ppt_h/3+#ppt_w*0.1)" calcmode="lin" valueType="num">
                                      <p:cBhvr additive="sum">
                                        <p:cTn id="41" dur="200" decel="100000" autoRev="1" fill="hold">
                                          <p:stCondLst>
                                            <p:cond delay="600"/>
                                          </p:stCondLst>
                                        </p:cTn>
                                        <p:tgtEl>
                                          <p:spTgt spid="20">
                                            <p:txEl>
                                              <p:pRg st="5" end="5"/>
                                            </p:txEl>
                                          </p:spTgt>
                                        </p:tgtEl>
                                        <p:attrNameLst>
                                          <p:attrName>ppt_x</p:attrName>
                                        </p:attrNameLst>
                                      </p:cBhvr>
                                    </p:anim>
                                  </p:childTnLst>
                                </p:cTn>
                              </p:par>
                              <p:par>
                                <p:cTn id="42" presetID="34" presetClass="entr" presetSubtype="0" fill="hold" nodeType="withEffect">
                                  <p:stCondLst>
                                    <p:cond delay="0"/>
                                  </p:stCondLst>
                                  <p:childTnLst>
                                    <p:set>
                                      <p:cBhvr>
                                        <p:cTn id="43" dur="1" fill="hold">
                                          <p:stCondLst>
                                            <p:cond delay="0"/>
                                          </p:stCondLst>
                                        </p:cTn>
                                        <p:tgtEl>
                                          <p:spTgt spid="20">
                                            <p:txEl>
                                              <p:pRg st="6" end="6"/>
                                            </p:txEl>
                                          </p:spTgt>
                                        </p:tgtEl>
                                        <p:attrNameLst>
                                          <p:attrName>style.visibility</p:attrName>
                                        </p:attrNameLst>
                                      </p:cBhvr>
                                      <p:to>
                                        <p:strVal val="visible"/>
                                      </p:to>
                                    </p:set>
                                    <p:anim from="(-#ppt_w/2)" to="(#ppt_x)" calcmode="lin" valueType="num">
                                      <p:cBhvr>
                                        <p:cTn id="44" dur="600" fill="hold">
                                          <p:stCondLst>
                                            <p:cond delay="0"/>
                                          </p:stCondLst>
                                        </p:cTn>
                                        <p:tgtEl>
                                          <p:spTgt spid="20">
                                            <p:txEl>
                                              <p:pRg st="6" end="6"/>
                                            </p:txEl>
                                          </p:spTgt>
                                        </p:tgtEl>
                                        <p:attrNameLst>
                                          <p:attrName>ppt_x</p:attrName>
                                        </p:attrNameLst>
                                      </p:cBhvr>
                                    </p:anim>
                                    <p:anim from="0" to="-1.0" calcmode="lin" valueType="num">
                                      <p:cBhvr>
                                        <p:cTn id="45" dur="200" decel="50000" autoRev="1" fill="hold">
                                          <p:stCondLst>
                                            <p:cond delay="600"/>
                                          </p:stCondLst>
                                        </p:cTn>
                                        <p:tgtEl>
                                          <p:spTgt spid="20">
                                            <p:txEl>
                                              <p:pRg st="6" end="6"/>
                                            </p:txEl>
                                          </p:spTgt>
                                        </p:tgtEl>
                                        <p:attrNameLst>
                                          <p:attrName>xshear</p:attrName>
                                        </p:attrNameLst>
                                      </p:cBhvr>
                                    </p:anim>
                                    <p:animScale>
                                      <p:cBhvr>
                                        <p:cTn id="46" dur="200" decel="100000" autoRev="1" fill="hold">
                                          <p:stCondLst>
                                            <p:cond delay="600"/>
                                          </p:stCondLst>
                                        </p:cTn>
                                        <p:tgtEl>
                                          <p:spTgt spid="20">
                                            <p:txEl>
                                              <p:pRg st="6" end="6"/>
                                            </p:txEl>
                                          </p:spTgt>
                                        </p:tgtEl>
                                      </p:cBhvr>
                                      <p:from x="100000" y="100000"/>
                                      <p:to x="80000" y="100000"/>
                                    </p:animScale>
                                    <p:anim by="(#ppt_h/3+#ppt_w*0.1)" calcmode="lin" valueType="num">
                                      <p:cBhvr additive="sum">
                                        <p:cTn id="47" dur="200" decel="100000" autoRev="1" fill="hold">
                                          <p:stCondLst>
                                            <p:cond delay="600"/>
                                          </p:stCondLst>
                                        </p:cTn>
                                        <p:tgtEl>
                                          <p:spTgt spid="20">
                                            <p:txEl>
                                              <p:pRg st="6" end="6"/>
                                            </p:txEl>
                                          </p:spTgt>
                                        </p:tgtEl>
                                        <p:attrNameLst>
                                          <p:attrName>ppt_x</p:attrName>
                                        </p:attrNameLst>
                                      </p:cBhvr>
                                    </p:anim>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nodeType="clickEffect">
                                  <p:stCondLst>
                                    <p:cond delay="0"/>
                                  </p:stCondLst>
                                  <p:childTnLst>
                                    <p:set>
                                      <p:cBhvr>
                                        <p:cTn id="51" dur="1" fill="hold">
                                          <p:stCondLst>
                                            <p:cond delay="0"/>
                                          </p:stCondLst>
                                        </p:cTn>
                                        <p:tgtEl>
                                          <p:spTgt spid="20">
                                            <p:txEl>
                                              <p:pRg st="7" end="7"/>
                                            </p:txEl>
                                          </p:spTgt>
                                        </p:tgtEl>
                                        <p:attrNameLst>
                                          <p:attrName>style.visibility</p:attrName>
                                        </p:attrNameLst>
                                      </p:cBhvr>
                                      <p:to>
                                        <p:strVal val="visible"/>
                                      </p:to>
                                    </p:set>
                                    <p:animEffect transition="in" filter="wipe(down)">
                                      <p:cBhvr>
                                        <p:cTn id="52" dur="580">
                                          <p:stCondLst>
                                            <p:cond delay="0"/>
                                          </p:stCondLst>
                                        </p:cTn>
                                        <p:tgtEl>
                                          <p:spTgt spid="20">
                                            <p:txEl>
                                              <p:pRg st="7" end="7"/>
                                            </p:txEl>
                                          </p:spTgt>
                                        </p:tgtEl>
                                      </p:cBhvr>
                                    </p:animEffect>
                                    <p:anim calcmode="lin" valueType="num">
                                      <p:cBhvr>
                                        <p:cTn id="53" dur="1822" tmFilter="0,0; 0.14,0.36; 0.43,0.73; 0.71,0.91; 1.0,1.0">
                                          <p:stCondLst>
                                            <p:cond delay="0"/>
                                          </p:stCondLst>
                                        </p:cTn>
                                        <p:tgtEl>
                                          <p:spTgt spid="20">
                                            <p:txEl>
                                              <p:pRg st="7" end="7"/>
                                            </p:txEl>
                                          </p:spTgt>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20">
                                            <p:txEl>
                                              <p:pRg st="7" end="7"/>
                                            </p:txEl>
                                          </p:spTgt>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20">
                                            <p:txEl>
                                              <p:pRg st="7" end="7"/>
                                            </p:txEl>
                                          </p:spTgt>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20">
                                            <p:txEl>
                                              <p:pRg st="7" end="7"/>
                                            </p:txEl>
                                          </p:spTgt>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20">
                                            <p:txEl>
                                              <p:pRg st="7" end="7"/>
                                            </p:txEl>
                                          </p:spTgt>
                                        </p:tgtEl>
                                        <p:attrNameLst>
                                          <p:attrName>ppt_y</p:attrName>
                                        </p:attrNameLst>
                                      </p:cBhvr>
                                      <p:tavLst>
                                        <p:tav tm="0" fmla="#ppt_y-sin(pi*$)/81">
                                          <p:val>
                                            <p:fltVal val="0"/>
                                          </p:val>
                                        </p:tav>
                                        <p:tav tm="100000">
                                          <p:val>
                                            <p:fltVal val="1"/>
                                          </p:val>
                                        </p:tav>
                                      </p:tavLst>
                                    </p:anim>
                                    <p:animScale>
                                      <p:cBhvr>
                                        <p:cTn id="58" dur="26">
                                          <p:stCondLst>
                                            <p:cond delay="650"/>
                                          </p:stCondLst>
                                        </p:cTn>
                                        <p:tgtEl>
                                          <p:spTgt spid="20">
                                            <p:txEl>
                                              <p:pRg st="7" end="7"/>
                                            </p:txEl>
                                          </p:spTgt>
                                        </p:tgtEl>
                                      </p:cBhvr>
                                      <p:to x="100000" y="60000"/>
                                    </p:animScale>
                                    <p:animScale>
                                      <p:cBhvr>
                                        <p:cTn id="59" dur="166" decel="50000">
                                          <p:stCondLst>
                                            <p:cond delay="676"/>
                                          </p:stCondLst>
                                        </p:cTn>
                                        <p:tgtEl>
                                          <p:spTgt spid="20">
                                            <p:txEl>
                                              <p:pRg st="7" end="7"/>
                                            </p:txEl>
                                          </p:spTgt>
                                        </p:tgtEl>
                                      </p:cBhvr>
                                      <p:to x="100000" y="100000"/>
                                    </p:animScale>
                                    <p:animScale>
                                      <p:cBhvr>
                                        <p:cTn id="60" dur="26">
                                          <p:stCondLst>
                                            <p:cond delay="1312"/>
                                          </p:stCondLst>
                                        </p:cTn>
                                        <p:tgtEl>
                                          <p:spTgt spid="20">
                                            <p:txEl>
                                              <p:pRg st="7" end="7"/>
                                            </p:txEl>
                                          </p:spTgt>
                                        </p:tgtEl>
                                      </p:cBhvr>
                                      <p:to x="100000" y="80000"/>
                                    </p:animScale>
                                    <p:animScale>
                                      <p:cBhvr>
                                        <p:cTn id="61" dur="166" decel="50000">
                                          <p:stCondLst>
                                            <p:cond delay="1338"/>
                                          </p:stCondLst>
                                        </p:cTn>
                                        <p:tgtEl>
                                          <p:spTgt spid="20">
                                            <p:txEl>
                                              <p:pRg st="7" end="7"/>
                                            </p:txEl>
                                          </p:spTgt>
                                        </p:tgtEl>
                                      </p:cBhvr>
                                      <p:to x="100000" y="100000"/>
                                    </p:animScale>
                                    <p:animScale>
                                      <p:cBhvr>
                                        <p:cTn id="62" dur="26">
                                          <p:stCondLst>
                                            <p:cond delay="1642"/>
                                          </p:stCondLst>
                                        </p:cTn>
                                        <p:tgtEl>
                                          <p:spTgt spid="20">
                                            <p:txEl>
                                              <p:pRg st="7" end="7"/>
                                            </p:txEl>
                                          </p:spTgt>
                                        </p:tgtEl>
                                      </p:cBhvr>
                                      <p:to x="100000" y="90000"/>
                                    </p:animScale>
                                    <p:animScale>
                                      <p:cBhvr>
                                        <p:cTn id="63" dur="166" decel="50000">
                                          <p:stCondLst>
                                            <p:cond delay="1668"/>
                                          </p:stCondLst>
                                        </p:cTn>
                                        <p:tgtEl>
                                          <p:spTgt spid="20">
                                            <p:txEl>
                                              <p:pRg st="7" end="7"/>
                                            </p:txEl>
                                          </p:spTgt>
                                        </p:tgtEl>
                                      </p:cBhvr>
                                      <p:to x="100000" y="100000"/>
                                    </p:animScale>
                                    <p:animScale>
                                      <p:cBhvr>
                                        <p:cTn id="64" dur="26">
                                          <p:stCondLst>
                                            <p:cond delay="1808"/>
                                          </p:stCondLst>
                                        </p:cTn>
                                        <p:tgtEl>
                                          <p:spTgt spid="20">
                                            <p:txEl>
                                              <p:pRg st="7" end="7"/>
                                            </p:txEl>
                                          </p:spTgt>
                                        </p:tgtEl>
                                      </p:cBhvr>
                                      <p:to x="100000" y="95000"/>
                                    </p:animScale>
                                    <p:animScale>
                                      <p:cBhvr>
                                        <p:cTn id="65" dur="166" decel="50000">
                                          <p:stCondLst>
                                            <p:cond delay="1834"/>
                                          </p:stCondLst>
                                        </p:cTn>
                                        <p:tgtEl>
                                          <p:spTgt spid="20">
                                            <p:txEl>
                                              <p:pRg st="7" end="7"/>
                                            </p:txEl>
                                          </p:spTgt>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nodeType="clickEffect">
                                  <p:stCondLst>
                                    <p:cond delay="0"/>
                                  </p:stCondLst>
                                  <p:childTnLst>
                                    <p:set>
                                      <p:cBhvr>
                                        <p:cTn id="69" dur="1" fill="hold">
                                          <p:stCondLst>
                                            <p:cond delay="0"/>
                                          </p:stCondLst>
                                        </p:cTn>
                                        <p:tgtEl>
                                          <p:spTgt spid="20">
                                            <p:txEl>
                                              <p:pRg st="8" end="8"/>
                                            </p:txEl>
                                          </p:spTgt>
                                        </p:tgtEl>
                                        <p:attrNameLst>
                                          <p:attrName>style.visibility</p:attrName>
                                        </p:attrNameLst>
                                      </p:cBhvr>
                                      <p:to>
                                        <p:strVal val="visible"/>
                                      </p:to>
                                    </p:set>
                                    <p:anim calcmode="lin" valueType="num">
                                      <p:cBhvr>
                                        <p:cTn id="70" dur="500" fill="hold"/>
                                        <p:tgtEl>
                                          <p:spTgt spid="20">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20">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20">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2" presetClass="entr" presetSubtype="0" fill="hold" nodeType="clickEffect">
                                  <p:stCondLst>
                                    <p:cond delay="0"/>
                                  </p:stCondLst>
                                  <p:childTnLst>
                                    <p:set>
                                      <p:cBhvr>
                                        <p:cTn id="76" dur="1" fill="hold">
                                          <p:stCondLst>
                                            <p:cond delay="0"/>
                                          </p:stCondLst>
                                        </p:cTn>
                                        <p:tgtEl>
                                          <p:spTgt spid="20">
                                            <p:txEl>
                                              <p:pRg st="9" end="9"/>
                                            </p:txEl>
                                          </p:spTgt>
                                        </p:tgtEl>
                                        <p:attrNameLst>
                                          <p:attrName>style.visibility</p:attrName>
                                        </p:attrNameLst>
                                      </p:cBhvr>
                                      <p:to>
                                        <p:strVal val="visible"/>
                                      </p:to>
                                    </p:set>
                                    <p:animScale>
                                      <p:cBhvr>
                                        <p:cTn id="77" dur="1000" decel="50000" fill="hold">
                                          <p:stCondLst>
                                            <p:cond delay="0"/>
                                          </p:stCondLst>
                                        </p:cTn>
                                        <p:tgtEl>
                                          <p:spTgt spid="20">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20">
                                            <p:txEl>
                                              <p:pRg st="9" end="9"/>
                                            </p:txEl>
                                          </p:spTgt>
                                        </p:tgtEl>
                                        <p:attrNameLst>
                                          <p:attrName>ppt_x</p:attrName>
                                          <p:attrName>ppt_y</p:attrName>
                                        </p:attrNameLst>
                                      </p:cBhvr>
                                    </p:animMotion>
                                    <p:animEffect transition="in" filter="fade">
                                      <p:cBhvr>
                                        <p:cTn id="79" dur="1000"/>
                                        <p:tgtEl>
                                          <p:spTgt spid="2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480142" y="449198"/>
            <a:ext cx="8408364" cy="4786272"/>
          </a:xfrm>
        </p:spPr>
        <p:txBody>
          <a:bodyPr>
            <a:normAutofit/>
          </a:bodyPr>
          <a:lstStyle/>
          <a:p>
            <a:pPr lvl="1">
              <a:buNone/>
            </a:pPr>
            <a:endParaRPr lang="en-US" sz="2000" b="1" dirty="0" smtClean="0"/>
          </a:p>
          <a:p>
            <a:pPr lvl="1">
              <a:buFont typeface="Arial" pitchFamily="34" charset="0"/>
              <a:buChar char="•"/>
            </a:pPr>
            <a:r>
              <a:rPr lang="en-US" sz="2000" dirty="0" smtClean="0"/>
              <a:t>Google (web and news) search of prospective employees/volunteers</a:t>
            </a:r>
          </a:p>
          <a:p>
            <a:pPr lvl="1">
              <a:buFont typeface="Arial" pitchFamily="34" charset="0"/>
              <a:buChar char="•"/>
            </a:pPr>
            <a:r>
              <a:rPr lang="en-US" sz="2000" dirty="0" smtClean="0"/>
              <a:t>Review social network sites of applicants</a:t>
            </a:r>
          </a:p>
          <a:p>
            <a:pPr lvl="1">
              <a:buFont typeface="Arial" pitchFamily="34" charset="0"/>
              <a:buChar char="•"/>
            </a:pPr>
            <a:r>
              <a:rPr lang="en-US" sz="2000" dirty="0" smtClean="0"/>
              <a:t>Request any and all LEO reports on the applicant from any and all jurisdictions where he/she has resided and/or worked.  In most states, these reports are public records.  (This can be time consuming and thus the church may have to limit this to certain prospective employees / volunteers.)</a:t>
            </a:r>
          </a:p>
          <a:p>
            <a:pPr lvl="1">
              <a:buFont typeface="Arial" pitchFamily="34" charset="0"/>
              <a:buChar char="•"/>
            </a:pPr>
            <a:r>
              <a:rPr lang="en-US" sz="2000" dirty="0" smtClean="0"/>
              <a:t>Cultivate an environment whereby the church acknowledges that “It can happen here” and is taking proactive measures to “minimize the opportunities”.</a:t>
            </a:r>
          </a:p>
          <a:p>
            <a:pPr lvl="2">
              <a:buFont typeface="Arial" pitchFamily="34" charset="0"/>
              <a:buChar char="•"/>
            </a:pPr>
            <a:endParaRPr lang="en-US" sz="1600" dirty="0" smtClean="0"/>
          </a:p>
        </p:txBody>
      </p:sp>
      <p:sp>
        <p:nvSpPr>
          <p:cNvPr id="4" name="Date Placeholder 3"/>
          <p:cNvSpPr>
            <a:spLocks noGrp="1"/>
          </p:cNvSpPr>
          <p:nvPr>
            <p:ph type="dt" sz="half" idx="10"/>
          </p:nvPr>
        </p:nvSpPr>
        <p:spPr/>
        <p:txBody>
          <a:bodyPr/>
          <a:lstStyle/>
          <a:p>
            <a:fld id="{A86AF4D2-1598-4F71-A072-75004E8F79DB}" type="datetime1">
              <a:rPr lang="en-US" smtClean="0"/>
              <a:pPr/>
              <a:t>7/19/12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7DB72-05B7-453D-AB80-F32813B7E3B4}" type="slidenum">
              <a:rPr lang="en-US" smtClean="0"/>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 from="(-#ppt_w/2)" to="(#ppt_x)" calcmode="lin" valueType="num">
                                      <p:cBhvr>
                                        <p:cTn id="7" dur="600" fill="hold">
                                          <p:stCondLst>
                                            <p:cond delay="0"/>
                                          </p:stCondLst>
                                        </p:cTn>
                                        <p:tgtEl>
                                          <p:spTgt spid="20">
                                            <p:txEl>
                                              <p:pRg st="1" end="1"/>
                                            </p:txEl>
                                          </p:spTgt>
                                        </p:tgtEl>
                                        <p:attrNameLst>
                                          <p:attrName>ppt_x</p:attrName>
                                        </p:attrNameLst>
                                      </p:cBhvr>
                                    </p:anim>
                                    <p:anim from="0" to="-1.0" calcmode="lin" valueType="num">
                                      <p:cBhvr>
                                        <p:cTn id="8" dur="200" decel="50000" autoRev="1" fill="hold">
                                          <p:stCondLst>
                                            <p:cond delay="600"/>
                                          </p:stCondLst>
                                        </p:cTn>
                                        <p:tgtEl>
                                          <p:spTgt spid="20">
                                            <p:txEl>
                                              <p:pRg st="1" end="1"/>
                                            </p:txEl>
                                          </p:spTgt>
                                        </p:tgtEl>
                                        <p:attrNameLst>
                                          <p:attrName>xshear</p:attrName>
                                        </p:attrNameLst>
                                      </p:cBhvr>
                                    </p:anim>
                                    <p:animScale>
                                      <p:cBhvr>
                                        <p:cTn id="9" dur="200" decel="100000" autoRev="1" fill="hold">
                                          <p:stCondLst>
                                            <p:cond delay="600"/>
                                          </p:stCondLst>
                                        </p:cTn>
                                        <p:tgtEl>
                                          <p:spTgt spid="20">
                                            <p:txEl>
                                              <p:pRg st="1" end="1"/>
                                            </p:txEl>
                                          </p:spTgt>
                                        </p:tgtEl>
                                      </p:cBhvr>
                                      <p:from x="100000" y="100000"/>
                                      <p:to x="80000" y="100000"/>
                                    </p:animScale>
                                    <p:anim by="(#ppt_h/3+#ppt_w*0.1)" calcmode="lin" valueType="num">
                                      <p:cBhvr additive="sum">
                                        <p:cTn id="10" dur="200" decel="100000" autoRev="1" fill="hold">
                                          <p:stCondLst>
                                            <p:cond delay="600"/>
                                          </p:stCondLst>
                                        </p:cTn>
                                        <p:tgtEl>
                                          <p:spTgt spid="20">
                                            <p:txEl>
                                              <p:pRg st="1" end="1"/>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 from="(-#ppt_w/2)" to="(#ppt_x)" calcmode="lin" valueType="num">
                                      <p:cBhvr>
                                        <p:cTn id="15" dur="600" fill="hold">
                                          <p:stCondLst>
                                            <p:cond delay="0"/>
                                          </p:stCondLst>
                                        </p:cTn>
                                        <p:tgtEl>
                                          <p:spTgt spid="20">
                                            <p:txEl>
                                              <p:pRg st="2" end="2"/>
                                            </p:txEl>
                                          </p:spTgt>
                                        </p:tgtEl>
                                        <p:attrNameLst>
                                          <p:attrName>ppt_x</p:attrName>
                                        </p:attrNameLst>
                                      </p:cBhvr>
                                    </p:anim>
                                    <p:anim from="0" to="-1.0" calcmode="lin" valueType="num">
                                      <p:cBhvr>
                                        <p:cTn id="16" dur="200" decel="50000" autoRev="1" fill="hold">
                                          <p:stCondLst>
                                            <p:cond delay="600"/>
                                          </p:stCondLst>
                                        </p:cTn>
                                        <p:tgtEl>
                                          <p:spTgt spid="20">
                                            <p:txEl>
                                              <p:pRg st="2" end="2"/>
                                            </p:txEl>
                                          </p:spTgt>
                                        </p:tgtEl>
                                        <p:attrNameLst>
                                          <p:attrName>xshear</p:attrName>
                                        </p:attrNameLst>
                                      </p:cBhvr>
                                    </p:anim>
                                    <p:animScale>
                                      <p:cBhvr>
                                        <p:cTn id="17" dur="200" decel="100000" autoRev="1" fill="hold">
                                          <p:stCondLst>
                                            <p:cond delay="600"/>
                                          </p:stCondLst>
                                        </p:cTn>
                                        <p:tgtEl>
                                          <p:spTgt spid="20">
                                            <p:txEl>
                                              <p:pRg st="2" end="2"/>
                                            </p:txEl>
                                          </p:spTgt>
                                        </p:tgtEl>
                                      </p:cBhvr>
                                      <p:from x="100000" y="100000"/>
                                      <p:to x="80000" y="100000"/>
                                    </p:animScale>
                                    <p:anim by="(#ppt_h/3+#ppt_w*0.1)" calcmode="lin" valueType="num">
                                      <p:cBhvr additive="sum">
                                        <p:cTn id="18" dur="200" decel="100000" autoRev="1" fill="hold">
                                          <p:stCondLst>
                                            <p:cond delay="600"/>
                                          </p:stCondLst>
                                        </p:cTn>
                                        <p:tgtEl>
                                          <p:spTgt spid="20">
                                            <p:txEl>
                                              <p:pRg st="2" end="2"/>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20">
                                            <p:txEl>
                                              <p:pRg st="3" end="3"/>
                                            </p:txEl>
                                          </p:spTgt>
                                        </p:tgtEl>
                                        <p:attrNameLst>
                                          <p:attrName>style.visibility</p:attrName>
                                        </p:attrNameLst>
                                      </p:cBhvr>
                                      <p:to>
                                        <p:strVal val="visible"/>
                                      </p:to>
                                    </p:set>
                                    <p:anim from="(-#ppt_w/2)" to="(#ppt_x)" calcmode="lin" valueType="num">
                                      <p:cBhvr>
                                        <p:cTn id="23" dur="600" fill="hold">
                                          <p:stCondLst>
                                            <p:cond delay="0"/>
                                          </p:stCondLst>
                                        </p:cTn>
                                        <p:tgtEl>
                                          <p:spTgt spid="20">
                                            <p:txEl>
                                              <p:pRg st="3" end="3"/>
                                            </p:txEl>
                                          </p:spTgt>
                                        </p:tgtEl>
                                        <p:attrNameLst>
                                          <p:attrName>ppt_x</p:attrName>
                                        </p:attrNameLst>
                                      </p:cBhvr>
                                    </p:anim>
                                    <p:anim from="0" to="-1.0" calcmode="lin" valueType="num">
                                      <p:cBhvr>
                                        <p:cTn id="24" dur="200" decel="50000" autoRev="1" fill="hold">
                                          <p:stCondLst>
                                            <p:cond delay="600"/>
                                          </p:stCondLst>
                                        </p:cTn>
                                        <p:tgtEl>
                                          <p:spTgt spid="20">
                                            <p:txEl>
                                              <p:pRg st="3" end="3"/>
                                            </p:txEl>
                                          </p:spTgt>
                                        </p:tgtEl>
                                        <p:attrNameLst>
                                          <p:attrName>xshear</p:attrName>
                                        </p:attrNameLst>
                                      </p:cBhvr>
                                    </p:anim>
                                    <p:animScale>
                                      <p:cBhvr>
                                        <p:cTn id="25" dur="200" decel="100000" autoRev="1" fill="hold">
                                          <p:stCondLst>
                                            <p:cond delay="600"/>
                                          </p:stCondLst>
                                        </p:cTn>
                                        <p:tgtEl>
                                          <p:spTgt spid="20">
                                            <p:txEl>
                                              <p:pRg st="3" end="3"/>
                                            </p:txEl>
                                          </p:spTgt>
                                        </p:tgtEl>
                                      </p:cBhvr>
                                      <p:from x="100000" y="100000"/>
                                      <p:to x="80000" y="100000"/>
                                    </p:animScale>
                                    <p:anim by="(#ppt_h/3+#ppt_w*0.1)" calcmode="lin" valueType="num">
                                      <p:cBhvr additive="sum">
                                        <p:cTn id="26" dur="200" decel="100000" autoRev="1" fill="hold">
                                          <p:stCondLst>
                                            <p:cond delay="600"/>
                                          </p:stCondLst>
                                        </p:cTn>
                                        <p:tgtEl>
                                          <p:spTgt spid="20">
                                            <p:txEl>
                                              <p:pRg st="3" end="3"/>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20">
                                            <p:txEl>
                                              <p:pRg st="4" end="4"/>
                                            </p:txEl>
                                          </p:spTgt>
                                        </p:tgtEl>
                                        <p:attrNameLst>
                                          <p:attrName>style.visibility</p:attrName>
                                        </p:attrNameLst>
                                      </p:cBhvr>
                                      <p:to>
                                        <p:strVal val="visible"/>
                                      </p:to>
                                    </p:set>
                                    <p:anim from="(-#ppt_w/2)" to="(#ppt_x)" calcmode="lin" valueType="num">
                                      <p:cBhvr>
                                        <p:cTn id="31" dur="600" fill="hold">
                                          <p:stCondLst>
                                            <p:cond delay="0"/>
                                          </p:stCondLst>
                                        </p:cTn>
                                        <p:tgtEl>
                                          <p:spTgt spid="20">
                                            <p:txEl>
                                              <p:pRg st="4" end="4"/>
                                            </p:txEl>
                                          </p:spTgt>
                                        </p:tgtEl>
                                        <p:attrNameLst>
                                          <p:attrName>ppt_x</p:attrName>
                                        </p:attrNameLst>
                                      </p:cBhvr>
                                    </p:anim>
                                    <p:anim from="0" to="-1.0" calcmode="lin" valueType="num">
                                      <p:cBhvr>
                                        <p:cTn id="32" dur="200" decel="50000" autoRev="1" fill="hold">
                                          <p:stCondLst>
                                            <p:cond delay="600"/>
                                          </p:stCondLst>
                                        </p:cTn>
                                        <p:tgtEl>
                                          <p:spTgt spid="20">
                                            <p:txEl>
                                              <p:pRg st="4" end="4"/>
                                            </p:txEl>
                                          </p:spTgt>
                                        </p:tgtEl>
                                        <p:attrNameLst>
                                          <p:attrName>xshear</p:attrName>
                                        </p:attrNameLst>
                                      </p:cBhvr>
                                    </p:anim>
                                    <p:animScale>
                                      <p:cBhvr>
                                        <p:cTn id="33" dur="200" decel="100000" autoRev="1" fill="hold">
                                          <p:stCondLst>
                                            <p:cond delay="600"/>
                                          </p:stCondLst>
                                        </p:cTn>
                                        <p:tgtEl>
                                          <p:spTgt spid="20">
                                            <p:txEl>
                                              <p:pRg st="4" end="4"/>
                                            </p:txEl>
                                          </p:spTgt>
                                        </p:tgtEl>
                                      </p:cBhvr>
                                      <p:from x="100000" y="100000"/>
                                      <p:to x="80000" y="100000"/>
                                    </p:animScale>
                                    <p:anim by="(#ppt_h/3+#ppt_w*0.1)" calcmode="lin" valueType="num">
                                      <p:cBhvr additive="sum">
                                        <p:cTn id="34" dur="200" decel="100000" autoRev="1" fill="hold">
                                          <p:stCondLst>
                                            <p:cond delay="600"/>
                                          </p:stCondLst>
                                        </p:cTn>
                                        <p:tgtEl>
                                          <p:spTgt spid="20">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r>
              <a:rPr lang="en-US" dirty="0" smtClean="0">
                <a:effectLst>
                  <a:outerShdw blurRad="50800" dist="38100" dir="2700000">
                    <a:srgbClr val="000000">
                      <a:alpha val="43000"/>
                    </a:srgbClr>
                  </a:outerShdw>
                </a:effectLst>
              </a:rPr>
              <a:t/>
            </a:r>
            <a:br>
              <a:rPr lang="en-US" dirty="0" smtClean="0">
                <a:effectLst>
                  <a:outerShdw blurRad="50800" dist="38100" dir="2700000">
                    <a:srgbClr val="000000">
                      <a:alpha val="43000"/>
                    </a:srgbClr>
                  </a:outerShdw>
                </a:effectLst>
              </a:rPr>
            </a:br>
            <a:r>
              <a:rPr lang="en-US" sz="3600" dirty="0" smtClean="0">
                <a:effectLst>
                  <a:outerShdw blurRad="50800" dist="38100" dir="2700000">
                    <a:srgbClr val="000000">
                      <a:alpha val="43000"/>
                    </a:srgbClr>
                  </a:outerShdw>
                </a:effectLst>
              </a:rPr>
              <a:t>Effective Protective Policies</a:t>
            </a:r>
            <a:endParaRPr lang="en-US" sz="3600"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lstStyle/>
          <a:p>
            <a:r>
              <a:rPr lang="en-US" dirty="0" smtClean="0">
                <a:solidFill>
                  <a:schemeClr val="accent6"/>
                </a:solidFill>
              </a:rPr>
              <a:t>Avoid “high risk situations” – Anna Salter</a:t>
            </a:r>
          </a:p>
          <a:p>
            <a:r>
              <a:rPr lang="en-US" dirty="0" smtClean="0">
                <a:solidFill>
                  <a:schemeClr val="accent6"/>
                </a:solidFill>
              </a:rPr>
              <a:t>Limit one on one interactions</a:t>
            </a:r>
          </a:p>
          <a:p>
            <a:pPr lvl="1"/>
            <a:r>
              <a:rPr lang="en-US" dirty="0" smtClean="0"/>
              <a:t>This will minimize opportunities to develop, distort, and exploit an adult/child relationship.</a:t>
            </a:r>
          </a:p>
          <a:p>
            <a:pPr lvl="1"/>
            <a:r>
              <a:rPr lang="en-US" dirty="0" smtClean="0"/>
              <a:t>Ex. Transporting children/youth</a:t>
            </a:r>
          </a:p>
          <a:p>
            <a:r>
              <a:rPr lang="en-US" dirty="0" smtClean="0">
                <a:solidFill>
                  <a:schemeClr val="accent6"/>
                </a:solidFill>
              </a:rPr>
              <a:t>Respect for the child’s privacy</a:t>
            </a:r>
          </a:p>
          <a:p>
            <a:pPr lvl="1"/>
            <a:r>
              <a:rPr lang="en-US" dirty="0" smtClean="0"/>
              <a:t>Prohibit conversations &amp; jokes about sexual matters</a:t>
            </a:r>
          </a:p>
          <a:p>
            <a:pPr lvl="1"/>
            <a:r>
              <a:rPr lang="en-US" dirty="0" smtClean="0"/>
              <a:t>Don’t be present when children change, shower, etc.</a:t>
            </a:r>
          </a:p>
          <a:p>
            <a:pPr lvl="1"/>
            <a:r>
              <a:rPr lang="en-US" dirty="0" smtClean="0"/>
              <a:t>Separate sleeping accommodations.</a:t>
            </a:r>
          </a:p>
          <a:p>
            <a:pPr lvl="1"/>
            <a:endParaRPr lang="en-US" dirty="0" smtClean="0"/>
          </a:p>
          <a:p>
            <a:pPr lvl="1"/>
            <a:endParaRPr lang="en-US" dirty="0" smtClean="0"/>
          </a:p>
          <a:p>
            <a:endParaRPr lang="en-US" dirty="0" smtClean="0"/>
          </a:p>
          <a:p>
            <a:endParaRPr lang="en-US" dirty="0" smtClean="0"/>
          </a:p>
          <a:p>
            <a:pPr lvl="1">
              <a:buNone/>
            </a:pP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p:txBody>
          <a:bodyPr>
            <a:normAutofit lnSpcReduction="10000"/>
          </a:bodyPr>
          <a:lstStyle/>
          <a:p>
            <a:pPr>
              <a:buFont typeface="Arial" pitchFamily="34" charset="0"/>
              <a:buChar char="•"/>
            </a:pPr>
            <a:r>
              <a:rPr lang="en-US" dirty="0" smtClean="0">
                <a:solidFill>
                  <a:schemeClr val="accent6"/>
                </a:solidFill>
              </a:rPr>
              <a:t>Develop and policies and procedures applicable on and off church property which will minimize the opportunities for a predator to act.</a:t>
            </a:r>
          </a:p>
          <a:p>
            <a:pPr>
              <a:buNone/>
            </a:pPr>
            <a:r>
              <a:rPr lang="en-US" dirty="0" smtClean="0">
                <a:solidFill>
                  <a:srgbClr val="CC0000"/>
                </a:solidFill>
              </a:rPr>
              <a:t>	</a:t>
            </a:r>
            <a:r>
              <a:rPr lang="en-US" sz="2000" dirty="0" smtClean="0"/>
              <a:t>Make sure that all relevant personnel receive proper training on all such policies!!</a:t>
            </a:r>
          </a:p>
          <a:p>
            <a:pPr lvl="1">
              <a:buFont typeface="Arial" pitchFamily="34" charset="0"/>
              <a:buChar char="•"/>
            </a:pPr>
            <a:r>
              <a:rPr lang="en-US" sz="2000" dirty="0" smtClean="0"/>
              <a:t>	</a:t>
            </a:r>
            <a:r>
              <a:rPr lang="en-US" sz="2000" dirty="0" smtClean="0">
                <a:solidFill>
                  <a:schemeClr val="accent6"/>
                </a:solidFill>
              </a:rPr>
              <a:t>Two adult requirement </a:t>
            </a:r>
          </a:p>
          <a:p>
            <a:pPr lvl="2">
              <a:buFont typeface="Wingdings" pitchFamily="2" charset="2"/>
              <a:buChar char="ü"/>
            </a:pPr>
            <a:r>
              <a:rPr lang="en-US" sz="1600" dirty="0" smtClean="0"/>
              <a:t>At least two adults present in any activity/ministry involving children.   </a:t>
            </a:r>
          </a:p>
          <a:p>
            <a:pPr lvl="2">
              <a:buFont typeface="Wingdings" pitchFamily="2" charset="2"/>
              <a:buChar char="ü"/>
            </a:pPr>
            <a:r>
              <a:rPr lang="en-US" sz="1600" dirty="0" smtClean="0"/>
              <a:t>When the supervision is not public, the adults should not be husband &amp; wife.</a:t>
            </a:r>
          </a:p>
          <a:p>
            <a:pPr lvl="1">
              <a:buFont typeface="Arial" pitchFamily="34" charset="0"/>
              <a:buChar char="•"/>
            </a:pPr>
            <a:r>
              <a:rPr lang="en-US" sz="2000" dirty="0" smtClean="0">
                <a:solidFill>
                  <a:schemeClr val="accent6"/>
                </a:solidFill>
              </a:rPr>
              <a:t>Prohibit private interactions between adults &amp; children</a:t>
            </a:r>
          </a:p>
          <a:p>
            <a:pPr lvl="2">
              <a:buFont typeface="Wingdings" pitchFamily="2" charset="2"/>
              <a:buChar char="ü"/>
            </a:pPr>
            <a:r>
              <a:rPr lang="en-US" sz="1600" dirty="0" smtClean="0"/>
              <a:t>Private discussions should held in view of others</a:t>
            </a:r>
          </a:p>
          <a:p>
            <a:pPr lvl="2">
              <a:buFont typeface="Wingdings" pitchFamily="2" charset="2"/>
              <a:buChar char="ü"/>
            </a:pPr>
            <a:r>
              <a:rPr lang="en-US" sz="1600" dirty="0" smtClean="0"/>
              <a:t>Except for emergencies, adults should never be in a car alone with a child that is not his/hers.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50800" dist="38100" dir="2700000">
                    <a:srgbClr val="000000">
                      <a:alpha val="43000"/>
                    </a:srgbClr>
                  </a:outerShdw>
                </a:effectLst>
              </a:rPr>
              <a:t/>
            </a:r>
            <a:br>
              <a:rPr lang="en-US" dirty="0" smtClean="0">
                <a:effectLst>
                  <a:outerShdw blurRad="50800" dist="38100" dir="2700000">
                    <a:srgbClr val="000000">
                      <a:alpha val="43000"/>
                    </a:srgbClr>
                  </a:outerShdw>
                </a:effectLst>
              </a:rPr>
            </a:br>
            <a:r>
              <a:rPr lang="en-US" sz="4400" dirty="0" smtClean="0">
                <a:effectLst>
                  <a:outerShdw blurRad="50800" dist="38100" dir="2700000">
                    <a:srgbClr val="000000">
                      <a:alpha val="43000"/>
                    </a:srgbClr>
                  </a:outerShdw>
                </a:effectLst>
              </a:rPr>
              <a:t>Minimizing the </a:t>
            </a:r>
            <a:r>
              <a:rPr lang="en-US" sz="4400" dirty="0" smtClean="0">
                <a:effectLst>
                  <a:outerShdw blurRad="50800" dist="38100" dir="2700000">
                    <a:srgbClr val="000000">
                      <a:alpha val="43000"/>
                    </a:srgbClr>
                  </a:outerShdw>
                </a:effectLst>
              </a:rPr>
              <a:t>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600201"/>
            <a:ext cx="8042276" cy="4967370"/>
          </a:xfrm>
        </p:spPr>
        <p:txBody>
          <a:bodyPr>
            <a:normAutofit fontScale="92500"/>
          </a:bodyPr>
          <a:lstStyle/>
          <a:p>
            <a:r>
              <a:rPr lang="en-US" dirty="0" smtClean="0">
                <a:solidFill>
                  <a:schemeClr val="accent6"/>
                </a:solidFill>
              </a:rPr>
              <a:t>Limit/Regulate activities at homes.</a:t>
            </a:r>
          </a:p>
          <a:p>
            <a:pPr lvl="1"/>
            <a:r>
              <a:rPr lang="en-US" dirty="0" smtClean="0"/>
              <a:t>Require the presence of additional (non-related) adults</a:t>
            </a:r>
            <a:r>
              <a:rPr lang="en-US" dirty="0" smtClean="0"/>
              <a:t>.</a:t>
            </a:r>
          </a:p>
          <a:p>
            <a:pPr lvl="1"/>
            <a:r>
              <a:rPr lang="en-US" dirty="0" smtClean="0"/>
              <a:t>Prohibit or develop very strict guidelines for sleepover events.</a:t>
            </a:r>
            <a:endParaRPr lang="en-US" dirty="0" smtClean="0"/>
          </a:p>
          <a:p>
            <a:r>
              <a:rPr lang="en-US" dirty="0" smtClean="0">
                <a:solidFill>
                  <a:schemeClr val="accent6"/>
                </a:solidFill>
              </a:rPr>
              <a:t>Limit/Regulate when church workers/volunteers can visit the homes of children</a:t>
            </a:r>
            <a:r>
              <a:rPr lang="en-US" dirty="0" smtClean="0">
                <a:solidFill>
                  <a:schemeClr val="accent6"/>
                </a:solidFill>
              </a:rPr>
              <a:t>.</a:t>
            </a:r>
          </a:p>
          <a:p>
            <a:r>
              <a:rPr lang="en-US" dirty="0" smtClean="0">
                <a:solidFill>
                  <a:schemeClr val="accent6"/>
                </a:solidFill>
              </a:rPr>
              <a:t>Prohibit/Minimize personal phone calls, emails, texting, or personal social networking communications such as Facebook between adults and children. </a:t>
            </a:r>
          </a:p>
          <a:p>
            <a:r>
              <a:rPr lang="en-US" dirty="0" smtClean="0">
                <a:solidFill>
                  <a:schemeClr val="accent6"/>
                </a:solidFill>
              </a:rPr>
              <a:t>Minimize physical contact between adults and children – Use common sense!</a:t>
            </a:r>
          </a:p>
          <a:p>
            <a:endParaRPr lang="en-US" dirty="0" smtClean="0"/>
          </a:p>
          <a:p>
            <a:endParaRPr lang="en-US" dirty="0" smtClean="0"/>
          </a:p>
          <a:p>
            <a:endParaRPr lang="en-US" dirty="0" smtClean="0"/>
          </a:p>
          <a:p>
            <a:pPr lvl="1">
              <a:buNone/>
            </a:pPr>
            <a:endParaRPr lang="en-US" dirty="0" smtClean="0"/>
          </a:p>
          <a:p>
            <a:endParaRPr lang="en-US" dirty="0" smtClean="0"/>
          </a:p>
          <a:p>
            <a:endParaRPr lang="en-US" dirty="0" smtClean="0"/>
          </a:p>
          <a:p>
            <a:pPr lvl="1">
              <a:buNone/>
            </a:pP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444532"/>
            <a:ext cx="8042276" cy="5413467"/>
          </a:xfrm>
        </p:spPr>
        <p:txBody>
          <a:bodyPr>
            <a:normAutofit/>
          </a:bodyPr>
          <a:lstStyle/>
          <a:p>
            <a:r>
              <a:rPr lang="en-US" b="1" dirty="0" smtClean="0">
                <a:solidFill>
                  <a:schemeClr val="accent6"/>
                </a:solidFill>
              </a:rPr>
              <a:t>Create and foster an environment where kids feel safe and parents are educated</a:t>
            </a:r>
            <a:r>
              <a:rPr lang="en-US" b="1" dirty="0" smtClean="0">
                <a:solidFill>
                  <a:schemeClr val="accent6"/>
                </a:solidFill>
              </a:rPr>
              <a:t>.</a:t>
            </a:r>
          </a:p>
          <a:p>
            <a:pPr lvl="1">
              <a:buFont typeface="Arial" pitchFamily="34" charset="0"/>
              <a:buChar char="•"/>
            </a:pPr>
            <a:r>
              <a:rPr lang="en-US" sz="1800" b="1" dirty="0" smtClean="0"/>
              <a:t>Offer personal safety classes for the youth</a:t>
            </a:r>
          </a:p>
          <a:p>
            <a:pPr lvl="2">
              <a:buFont typeface="Wingdings" pitchFamily="2" charset="2"/>
              <a:buChar char="ü"/>
            </a:pPr>
            <a:r>
              <a:rPr lang="en-US" sz="1550" dirty="0" smtClean="0"/>
              <a:t>This is </a:t>
            </a:r>
            <a:r>
              <a:rPr lang="en-US" sz="1550" b="1" dirty="0" smtClean="0"/>
              <a:t>not</a:t>
            </a:r>
            <a:r>
              <a:rPr lang="en-US" sz="1550" dirty="0" smtClean="0"/>
              <a:t> a sex education course.</a:t>
            </a:r>
          </a:p>
          <a:p>
            <a:pPr lvl="2">
              <a:buFont typeface="Wingdings" pitchFamily="2" charset="2"/>
              <a:buChar char="ü"/>
            </a:pPr>
            <a:r>
              <a:rPr lang="en-US" sz="1550" dirty="0" smtClean="0"/>
              <a:t>Teaches younger children that the parts of their body covered by a bathing suit are not to be touched by an adult</a:t>
            </a:r>
          </a:p>
          <a:p>
            <a:pPr lvl="2">
              <a:buFont typeface="Wingdings" pitchFamily="2" charset="2"/>
              <a:buChar char="ü"/>
            </a:pPr>
            <a:r>
              <a:rPr lang="en-US" sz="1550" dirty="0" smtClean="0"/>
              <a:t>Teaches older kids (youth) ways to guard against becoming too “attached” to a non-parental adult, including but not limited to, being alone with adults.</a:t>
            </a:r>
          </a:p>
          <a:p>
            <a:pPr lvl="2">
              <a:buFont typeface="Wingdings" pitchFamily="2" charset="2"/>
              <a:buChar char="ü"/>
            </a:pPr>
            <a:r>
              <a:rPr lang="en-US" sz="1550" dirty="0" smtClean="0"/>
              <a:t>Educates older youth about how predators think &amp; act.</a:t>
            </a:r>
          </a:p>
          <a:p>
            <a:pPr lvl="2">
              <a:buFont typeface="Wingdings" pitchFamily="2" charset="2"/>
              <a:buChar char="ü"/>
            </a:pPr>
            <a:r>
              <a:rPr lang="en-US" sz="1550" dirty="0" smtClean="0"/>
              <a:t>Instructs children of all ages what to do if they are inappropriately touched or simply uncomfortable around a certain adult.</a:t>
            </a:r>
          </a:p>
          <a:p>
            <a:pPr lvl="2">
              <a:buFont typeface="Wingdings" pitchFamily="2" charset="2"/>
              <a:buChar char="ü"/>
            </a:pPr>
            <a:r>
              <a:rPr lang="en-US" sz="1550" dirty="0" smtClean="0"/>
              <a:t>Explains to all youth the difference between sinning and being the victim of a sin.</a:t>
            </a:r>
          </a:p>
          <a:p>
            <a:pPr lvl="3">
              <a:buFont typeface="Arial" pitchFamily="34" charset="0"/>
              <a:buChar char="•"/>
            </a:pPr>
            <a:r>
              <a:rPr lang="en-US" sz="1400" i="1" dirty="0" smtClean="0"/>
              <a:t>13 year old girl who told my prosecutor friend that she had kept  her abuse secret for 8 years because the only thing she knew about sex outside of marriage was that it “is sinful”. </a:t>
            </a:r>
          </a:p>
          <a:p>
            <a:endParaRPr lang="en-US" dirty="0" smtClean="0">
              <a:solidFill>
                <a:schemeClr val="tx1">
                  <a:lumMod val="50000"/>
                  <a:lumOff val="50000"/>
                </a:schemeClr>
              </a:solidFill>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444532"/>
            <a:ext cx="8042276" cy="5413468"/>
          </a:xfrm>
        </p:spPr>
        <p:txBody>
          <a:bodyPr>
            <a:normAutofit fontScale="92500" lnSpcReduction="10000"/>
          </a:bodyPr>
          <a:lstStyle/>
          <a:p>
            <a:pPr>
              <a:buFont typeface="Arial" pitchFamily="34" charset="0"/>
              <a:buChar char="•"/>
            </a:pPr>
            <a:r>
              <a:rPr lang="en-US" sz="2595" b="1" dirty="0" smtClean="0">
                <a:solidFill>
                  <a:schemeClr val="accent6"/>
                </a:solidFill>
              </a:rPr>
              <a:t>Educate parents about sexual abuse and abusers.</a:t>
            </a:r>
          </a:p>
          <a:p>
            <a:pPr lvl="1">
              <a:buFont typeface="Wingdings" pitchFamily="2" charset="2"/>
              <a:buChar char="ü"/>
            </a:pPr>
            <a:r>
              <a:rPr lang="en-US" sz="1946" dirty="0" smtClean="0"/>
              <a:t>Teach parents the mind of a predator so that they can be more in tune with the interactions their kids are having with adults.</a:t>
            </a:r>
          </a:p>
          <a:p>
            <a:pPr lvl="1">
              <a:buFont typeface="Wingdings" pitchFamily="2" charset="2"/>
              <a:buChar char="ü"/>
            </a:pPr>
            <a:r>
              <a:rPr lang="en-US" sz="1946" dirty="0" smtClean="0"/>
              <a:t>Internet dangers and steps to take to minimize those dangers.</a:t>
            </a:r>
          </a:p>
          <a:p>
            <a:pPr lvl="1">
              <a:buFont typeface="Wingdings" pitchFamily="2" charset="2"/>
              <a:buChar char="ü"/>
            </a:pPr>
            <a:r>
              <a:rPr lang="en-US" sz="1946" dirty="0" smtClean="0"/>
              <a:t>Provide guidance to parents in teaching their children personal safety issues</a:t>
            </a:r>
            <a:endParaRPr lang="en-US" sz="1730" dirty="0" smtClean="0"/>
          </a:p>
          <a:p>
            <a:pPr lvl="2">
              <a:buFont typeface="Arial" pitchFamily="34" charset="0"/>
              <a:buChar char="•"/>
            </a:pPr>
            <a:r>
              <a:rPr lang="en-US" sz="1730" i="1" dirty="0" smtClean="0"/>
              <a:t>3 year old victim, who received personal safety instructions from her mother</a:t>
            </a:r>
            <a:endParaRPr lang="en-US" sz="1730" i="1" dirty="0" smtClean="0"/>
          </a:p>
          <a:p>
            <a:pPr>
              <a:buFont typeface="Arial" pitchFamily="34" charset="0"/>
              <a:buChar char="•"/>
            </a:pPr>
            <a:r>
              <a:rPr lang="en-US" sz="2595" b="1" dirty="0" smtClean="0">
                <a:solidFill>
                  <a:schemeClr val="accent6"/>
                </a:solidFill>
              </a:rPr>
              <a:t>Train all church staff/volunteers about the sin </a:t>
            </a:r>
            <a:r>
              <a:rPr lang="en-US" sz="2595" b="1" dirty="0" smtClean="0">
                <a:solidFill>
                  <a:schemeClr val="accent6"/>
                </a:solidFill>
              </a:rPr>
              <a:t>of  </a:t>
            </a:r>
            <a:r>
              <a:rPr lang="en-US" sz="2595" b="1" dirty="0" smtClean="0">
                <a:solidFill>
                  <a:schemeClr val="accent6"/>
                </a:solidFill>
              </a:rPr>
              <a:t>child abuse and the mind of an abuser</a:t>
            </a:r>
            <a:r>
              <a:rPr lang="en-US" sz="3600" i="1" dirty="0" smtClean="0"/>
              <a:t>	</a:t>
            </a:r>
          </a:p>
          <a:p>
            <a:pPr>
              <a:buNone/>
            </a:pPr>
            <a:r>
              <a:rPr lang="en-US" sz="2000" i="1" dirty="0" smtClean="0"/>
              <a:t>	</a:t>
            </a:r>
            <a:r>
              <a:rPr lang="en-US" sz="1946" i="1" dirty="0" smtClean="0">
                <a:solidFill>
                  <a:schemeClr val="tx1">
                    <a:lumMod val="50000"/>
                    <a:lumOff val="50000"/>
                  </a:schemeClr>
                </a:solidFill>
              </a:rPr>
              <a:t>Since predators seek vulnerable children, church workers must likewise pay special attention to the children at greatest risk.  Children of adults who are physically or mentally disabled, youth engaged in delinquent behavior or who are having trouble with drugs/alcohol, or simply children of a single parent may be an easy target for predators.   </a:t>
            </a:r>
          </a:p>
          <a:p>
            <a:pPr>
              <a:buNone/>
            </a:pPr>
            <a:r>
              <a:rPr lang="en-US" sz="2000" i="1" dirty="0" smtClean="0"/>
              <a:t>	</a:t>
            </a:r>
            <a:r>
              <a:rPr lang="en-US" sz="2000" i="1" dirty="0" smtClean="0"/>
              <a:t>		</a:t>
            </a:r>
            <a:r>
              <a:rPr lang="en-US" sz="1514" i="1" dirty="0" smtClean="0"/>
              <a:t>-  </a:t>
            </a:r>
            <a:r>
              <a:rPr lang="en-US" sz="1514" dirty="0" smtClean="0"/>
              <a:t>Victor Vieth, Director, National Child Protection Training Center.</a:t>
            </a:r>
            <a:endParaRPr lang="en-US" sz="1514"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444532"/>
            <a:ext cx="8042276" cy="5215975"/>
          </a:xfrm>
        </p:spPr>
        <p:txBody>
          <a:bodyPr>
            <a:normAutofit/>
          </a:bodyPr>
          <a:lstStyle/>
          <a:p>
            <a:pPr>
              <a:buFont typeface="Arial" pitchFamily="34" charset="0"/>
              <a:buChar char="•"/>
            </a:pPr>
            <a:r>
              <a:rPr lang="en-US" sz="2200" dirty="0" smtClean="0">
                <a:solidFill>
                  <a:srgbClr val="CC0000"/>
                </a:solidFill>
              </a:rPr>
              <a:t>Exhort and Encourage your congregation to </a:t>
            </a:r>
            <a:r>
              <a:rPr lang="en-US" sz="2200" b="1" dirty="0" smtClean="0">
                <a:solidFill>
                  <a:srgbClr val="CC0000"/>
                </a:solidFill>
              </a:rPr>
              <a:t>keep their antennas up!!</a:t>
            </a:r>
          </a:p>
          <a:p>
            <a:pPr lvl="1">
              <a:buFont typeface="Arial" pitchFamily="34" charset="0"/>
              <a:buChar char="•"/>
            </a:pPr>
            <a:r>
              <a:rPr lang="en-US" sz="1800" dirty="0" smtClean="0"/>
              <a:t>Does this person have any adult friends or do they constantly surround themselves with children? Regardless of whether or not they have children!</a:t>
            </a:r>
          </a:p>
          <a:p>
            <a:pPr lvl="1">
              <a:buFont typeface="Arial" pitchFamily="34" charset="0"/>
              <a:buChar char="•"/>
            </a:pPr>
            <a:r>
              <a:rPr lang="en-US" sz="1800" dirty="0" smtClean="0"/>
              <a:t>Does this adult seem to take a special interest with any one particular child? (i.e.. Always kidding around with one particular child, always talking to one particular child, providing gifts or favors to a particular child.)</a:t>
            </a:r>
          </a:p>
          <a:p>
            <a:pPr lvl="1">
              <a:buFont typeface="Arial" pitchFamily="34" charset="0"/>
              <a:buChar char="•"/>
            </a:pPr>
            <a:r>
              <a:rPr lang="en-US" sz="1800" dirty="0" smtClean="0"/>
              <a:t>Pay attention to the adult that takes a special interest in “helping” or “mentoring” troubled children.</a:t>
            </a:r>
          </a:p>
          <a:p>
            <a:pPr lvl="1">
              <a:buFont typeface="Arial" pitchFamily="34" charset="0"/>
              <a:buChar char="•"/>
            </a:pPr>
            <a:r>
              <a:rPr lang="en-US" sz="1800" dirty="0" smtClean="0"/>
              <a:t>Does this adult make unusual statements such as commenting on a boy or girl’s development or attire?</a:t>
            </a:r>
          </a:p>
          <a:p>
            <a:pPr lvl="1">
              <a:buFont typeface="Arial" pitchFamily="34" charset="0"/>
              <a:buChar char="•"/>
            </a:pPr>
            <a:r>
              <a:rPr lang="en-US" sz="1800" dirty="0" smtClean="0"/>
              <a:t>Listen to congregation members who bring concerns to your attention!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endParaRPr lang="en-US" sz="44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444532"/>
            <a:ext cx="8042276" cy="5123039"/>
          </a:xfrm>
        </p:spPr>
        <p:txBody>
          <a:bodyPr>
            <a:normAutofit/>
          </a:bodyPr>
          <a:lstStyle/>
          <a:p>
            <a:pPr>
              <a:buFont typeface="Arial" pitchFamily="34" charset="0"/>
              <a:buChar char="•"/>
            </a:pPr>
            <a:r>
              <a:rPr lang="en-US" sz="2200" dirty="0" smtClean="0">
                <a:solidFill>
                  <a:srgbClr val="CC0000"/>
                </a:solidFill>
              </a:rPr>
              <a:t>Keeping the antennas up does </a:t>
            </a:r>
            <a:r>
              <a:rPr lang="en-US" sz="2200" b="1" dirty="0" smtClean="0">
                <a:solidFill>
                  <a:srgbClr val="CC0000"/>
                </a:solidFill>
              </a:rPr>
              <a:t>NOT</a:t>
            </a:r>
            <a:r>
              <a:rPr lang="en-US" sz="2200" dirty="0" smtClean="0">
                <a:solidFill>
                  <a:srgbClr val="CC0000"/>
                </a:solidFill>
              </a:rPr>
              <a:t> mean to cast judgment or to sow discord!!</a:t>
            </a:r>
          </a:p>
          <a:p>
            <a:pPr lvl="1">
              <a:buFont typeface="Arial" pitchFamily="34" charset="0"/>
              <a:buChar char="•"/>
            </a:pPr>
            <a:r>
              <a:rPr lang="en-US" sz="1800" dirty="0" smtClean="0"/>
              <a:t>Be very careful not to make internal or external judgments solely upon the above-listed factors.</a:t>
            </a:r>
          </a:p>
          <a:p>
            <a:pPr lvl="1">
              <a:buFont typeface="Arial" pitchFamily="34" charset="0"/>
              <a:buChar char="•"/>
            </a:pPr>
            <a:r>
              <a:rPr lang="en-US" sz="1800" dirty="0" smtClean="0"/>
              <a:t>Always have a trusted and mature Christian confidante that you can bounce off any concerns you may have with regard to an adult’s behavior and activities with children.</a:t>
            </a:r>
          </a:p>
          <a:p>
            <a:pPr lvl="1">
              <a:buFont typeface="Arial" pitchFamily="34" charset="0"/>
              <a:buChar char="•"/>
            </a:pPr>
            <a:r>
              <a:rPr lang="en-US" sz="1800" dirty="0" smtClean="0"/>
              <a:t>Be in persistent prayer that God will give you much needed discernment &amp; wisdom with your concerns.</a:t>
            </a:r>
          </a:p>
          <a:p>
            <a:pPr lvl="1">
              <a:buFont typeface="Arial" pitchFamily="34" charset="0"/>
              <a:buChar char="•"/>
            </a:pPr>
            <a:r>
              <a:rPr lang="en-US" sz="1800" dirty="0" smtClean="0"/>
              <a:t>Develop a protocol within your church whereby members may confidentially express such concerns to a specifically designated pastor/staff member only after:</a:t>
            </a:r>
          </a:p>
          <a:p>
            <a:pPr lvl="2">
              <a:buFont typeface="Wingdings" pitchFamily="2" charset="2"/>
              <a:buChar char="ü"/>
            </a:pPr>
            <a:r>
              <a:rPr lang="en-US" sz="1600" dirty="0" smtClean="0"/>
              <a:t>Prayer, and </a:t>
            </a:r>
          </a:p>
          <a:p>
            <a:pPr lvl="2">
              <a:buFont typeface="Wingdings" pitchFamily="2" charset="2"/>
              <a:buChar char="ü"/>
            </a:pPr>
            <a:r>
              <a:rPr lang="en-US" sz="1600" dirty="0" smtClean="0"/>
              <a:t>Having discussed the matter with a mature Christian confidante</a:t>
            </a:r>
            <a:r>
              <a:rPr lang="en-US" sz="1400" dirty="0" smtClean="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r>
              <a:rPr lang="en-US" dirty="0" smtClean="0">
                <a:effectLst>
                  <a:outerShdw blurRad="50800" dist="38100" dir="2700000">
                    <a:srgbClr val="000000">
                      <a:alpha val="43000"/>
                    </a:srgbClr>
                  </a:outerShdw>
                </a:effectLst>
              </a:rPr>
              <a:t/>
            </a:r>
            <a:br>
              <a:rPr lang="en-US" dirty="0" smtClean="0">
                <a:effectLst>
                  <a:outerShdw blurRad="50800" dist="38100" dir="2700000">
                    <a:srgbClr val="000000">
                      <a:alpha val="43000"/>
                    </a:srgbClr>
                  </a:outerShdw>
                </a:effectLst>
              </a:rPr>
            </a:br>
            <a:r>
              <a:rPr lang="en-US" sz="3600" dirty="0" smtClean="0">
                <a:effectLst>
                  <a:outerShdw blurRad="50800" dist="38100" dir="2700000">
                    <a:srgbClr val="000000">
                      <a:alpha val="43000"/>
                    </a:srgbClr>
                  </a:outerShdw>
                </a:effectLst>
              </a:rPr>
              <a:t>Responding with Excellence</a:t>
            </a:r>
            <a:endParaRPr lang="en-US" sz="36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340746" y="1444532"/>
            <a:ext cx="8596095" cy="5138527"/>
          </a:xfrm>
        </p:spPr>
        <p:txBody>
          <a:bodyPr>
            <a:normAutofit lnSpcReduction="10000"/>
          </a:bodyPr>
          <a:lstStyle/>
          <a:p>
            <a:pPr>
              <a:buFont typeface="Arial" pitchFamily="34" charset="0"/>
              <a:buChar char="•"/>
            </a:pPr>
            <a:r>
              <a:rPr lang="en-US" b="1" dirty="0" smtClean="0">
                <a:solidFill>
                  <a:srgbClr val="C00000"/>
                </a:solidFill>
              </a:rPr>
              <a:t>Develop a procedure and protocol to </a:t>
            </a:r>
            <a:r>
              <a:rPr lang="en-US" b="1" u="sng" dirty="0" smtClean="0">
                <a:solidFill>
                  <a:srgbClr val="C00000"/>
                </a:solidFill>
              </a:rPr>
              <a:t>respond</a:t>
            </a:r>
            <a:r>
              <a:rPr lang="en-US" b="1" dirty="0" smtClean="0">
                <a:solidFill>
                  <a:srgbClr val="C00000"/>
                </a:solidFill>
              </a:rPr>
              <a:t> to abuse disclosures.</a:t>
            </a:r>
          </a:p>
          <a:p>
            <a:pPr lvl="1">
              <a:buFont typeface="Arial" pitchFamily="34" charset="0"/>
              <a:buChar char="•"/>
            </a:pPr>
            <a:r>
              <a:rPr lang="en-US" sz="2000" b="1" dirty="0" smtClean="0"/>
              <a:t>Seek outside assistance in the development of such policies.</a:t>
            </a:r>
          </a:p>
          <a:p>
            <a:pPr lvl="1">
              <a:buFont typeface="Arial" pitchFamily="34" charset="0"/>
              <a:buChar char="•"/>
            </a:pPr>
            <a:r>
              <a:rPr lang="en-US" sz="2000" b="1" dirty="0" smtClean="0"/>
              <a:t>Policies must focus on</a:t>
            </a:r>
            <a:r>
              <a:rPr lang="en-US" sz="2000" b="1" dirty="0" smtClean="0"/>
              <a:t> protecting the victim.</a:t>
            </a:r>
            <a:endParaRPr lang="en-US" sz="2000" b="1" dirty="0" smtClean="0"/>
          </a:p>
          <a:p>
            <a:pPr>
              <a:buFont typeface="Arial" pitchFamily="34" charset="0"/>
              <a:buChar char="•"/>
            </a:pPr>
            <a:r>
              <a:rPr lang="en-US" b="1" dirty="0" smtClean="0">
                <a:solidFill>
                  <a:srgbClr val="C00000"/>
                </a:solidFill>
              </a:rPr>
              <a:t>Know &amp; Understand the Law and Follow It!</a:t>
            </a:r>
          </a:p>
          <a:p>
            <a:r>
              <a:rPr lang="en-US" b="1" dirty="0" smtClean="0">
                <a:solidFill>
                  <a:schemeClr val="accent6"/>
                </a:solidFill>
              </a:rPr>
              <a:t>23 Pa. Cons. Stat. § 6311 (Duty to Report)</a:t>
            </a:r>
          </a:p>
          <a:p>
            <a:pPr lvl="2"/>
            <a:r>
              <a:rPr lang="en-US" sz="1400" dirty="0" smtClean="0"/>
              <a:t>A person who, in the course of employment, occupation or practice of a profession, comes into contact with children shall report or cause a report to be made in accordance with section 6313 (relating to reporting procedure) when the person has reasonable cause to suspect, on the basis of medical, professional or other training and experience, that a child under the care, supervision, guidance or training of that person or of an agency, institution, organization or other entity with which that person is affiliated is a victim of child abuse, including child abuse by an individual who is not a perpetrator…. the privileged communication between any professional person required to report and the patient or client of that person shall not apply to situations involving child abuse and shall not constitute grounds for failure to report as required by this chapter.  (Ministers &amp; Attorneys are exempt)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effectLst>
                  <a:outerShdw blurRad="50800" dist="38100" dir="2700000">
                    <a:srgbClr val="000000">
                      <a:alpha val="43000"/>
                    </a:srgbClr>
                  </a:outerShdw>
                </a:effectLst>
              </a:rPr>
              <a:t>Minimizing the Opportunities</a:t>
            </a:r>
            <a:r>
              <a:rPr lang="en-US" dirty="0" smtClean="0">
                <a:effectLst>
                  <a:outerShdw blurRad="50800" dist="38100" dir="2700000">
                    <a:srgbClr val="000000">
                      <a:alpha val="43000"/>
                    </a:srgbClr>
                  </a:outerShdw>
                </a:effectLst>
              </a:rPr>
              <a:t/>
            </a:r>
            <a:br>
              <a:rPr lang="en-US" dirty="0" smtClean="0">
                <a:effectLst>
                  <a:outerShdw blurRad="50800" dist="38100" dir="2700000">
                    <a:srgbClr val="000000">
                      <a:alpha val="43000"/>
                    </a:srgbClr>
                  </a:outerShdw>
                </a:effectLst>
              </a:rPr>
            </a:br>
            <a:r>
              <a:rPr lang="en-US" sz="3600" dirty="0" smtClean="0">
                <a:effectLst>
                  <a:outerShdw blurRad="50800" dist="38100" dir="2700000">
                    <a:srgbClr val="000000">
                      <a:alpha val="43000"/>
                    </a:srgbClr>
                  </a:outerShdw>
                </a:effectLst>
              </a:rPr>
              <a:t>Responding with Excellence</a:t>
            </a:r>
            <a:endParaRPr lang="en-US" sz="36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600201"/>
            <a:ext cx="8042276" cy="4951880"/>
          </a:xfrm>
        </p:spPr>
        <p:txBody>
          <a:bodyPr>
            <a:normAutofit lnSpcReduction="10000"/>
          </a:bodyPr>
          <a:lstStyle/>
          <a:p>
            <a:r>
              <a:rPr lang="en-US" b="1" dirty="0" smtClean="0">
                <a:solidFill>
                  <a:srgbClr val="C00000"/>
                </a:solidFill>
              </a:rPr>
              <a:t>The Consequences of Failing to Respond</a:t>
            </a:r>
            <a:r>
              <a:rPr lang="en-US" b="1" dirty="0" smtClean="0">
                <a:solidFill>
                  <a:srgbClr val="C00000"/>
                </a:solidFill>
              </a:rPr>
              <a:t>:</a:t>
            </a:r>
          </a:p>
          <a:p>
            <a:pPr marL="971550" lvl="1" indent="-457200">
              <a:buFont typeface="Arial" pitchFamily="34" charset="0"/>
              <a:buChar char="•"/>
            </a:pPr>
            <a:r>
              <a:rPr lang="en-US" sz="2000" b="1" dirty="0" smtClean="0"/>
              <a:t>Legal Consequences to the Church</a:t>
            </a:r>
          </a:p>
          <a:p>
            <a:pPr marL="1371600" lvl="2" indent="-457200">
              <a:buFont typeface="Arial" pitchFamily="34" charset="0"/>
              <a:buChar char="•"/>
            </a:pPr>
            <a:r>
              <a:rPr lang="en-US" sz="1800" dirty="0" smtClean="0"/>
              <a:t>Churches and pastors/staff can be legally liable for:</a:t>
            </a:r>
          </a:p>
          <a:p>
            <a:pPr marL="1828800" lvl="3" indent="-457200">
              <a:buFont typeface="Wingdings" pitchFamily="2" charset="2"/>
              <a:buChar char="ü"/>
            </a:pPr>
            <a:r>
              <a:rPr lang="en-US" sz="1400" dirty="0" smtClean="0"/>
              <a:t>Abuse which occurs within the church or during a church sponsored function; and/or</a:t>
            </a:r>
          </a:p>
          <a:p>
            <a:pPr marL="1828800" lvl="3" indent="-457200">
              <a:buFont typeface="Wingdings" pitchFamily="2" charset="2"/>
              <a:buChar char="ü"/>
            </a:pPr>
            <a:r>
              <a:rPr lang="en-US" sz="1400" dirty="0" smtClean="0"/>
              <a:t>Negligent advice which results in harm or abuse, i.e..  Cover up.</a:t>
            </a:r>
          </a:p>
          <a:p>
            <a:pPr marL="1371600" lvl="2" indent="-457200">
              <a:buFont typeface="Arial" pitchFamily="34" charset="0"/>
              <a:buChar char="•"/>
            </a:pPr>
            <a:r>
              <a:rPr lang="en-US" sz="1800" dirty="0" smtClean="0"/>
              <a:t>Law suits/Settlements</a:t>
            </a:r>
          </a:p>
          <a:p>
            <a:pPr marL="1828800" lvl="3" indent="-457200">
              <a:buFont typeface="Wingdings" pitchFamily="2" charset="2"/>
              <a:buChar char="ü"/>
            </a:pPr>
            <a:r>
              <a:rPr lang="en-US" sz="1400" dirty="0" smtClean="0"/>
              <a:t>The cost of defending such a suit often exceeds six figures for which most churches have no insurance coverage.  </a:t>
            </a:r>
          </a:p>
          <a:p>
            <a:pPr marL="1828800" lvl="3" indent="-457200">
              <a:buFont typeface="Wingdings" pitchFamily="2" charset="2"/>
              <a:buChar char="ü"/>
            </a:pPr>
            <a:r>
              <a:rPr lang="en-US" sz="1400" dirty="0" smtClean="0"/>
              <a:t>Churches are attractive targets for lawyers!</a:t>
            </a:r>
            <a:endParaRPr lang="en-US" sz="1400" dirty="0" smtClean="0"/>
          </a:p>
          <a:p>
            <a:pPr marL="971550" lvl="1" indent="-457200">
              <a:buFont typeface="Arial" pitchFamily="34" charset="0"/>
              <a:buChar char="•"/>
            </a:pPr>
            <a:r>
              <a:rPr lang="en-US" sz="2000" b="1" dirty="0" smtClean="0"/>
              <a:t>Spiritual Consequences to the Church</a:t>
            </a:r>
          </a:p>
          <a:p>
            <a:pPr marL="1371600" lvl="2" indent="-457200">
              <a:buFont typeface="Arial" pitchFamily="34" charset="0"/>
              <a:buChar char="•"/>
            </a:pPr>
            <a:r>
              <a:rPr lang="en-US" sz="1600" b="1" dirty="0" smtClean="0"/>
              <a:t>IT IS SIN!</a:t>
            </a:r>
          </a:p>
          <a:p>
            <a:pPr marL="1371600" lvl="2" indent="-457200">
              <a:buFont typeface="Arial" pitchFamily="34" charset="0"/>
              <a:buChar char="•"/>
            </a:pPr>
            <a:r>
              <a:rPr lang="en-US" sz="1800" dirty="0" smtClean="0"/>
              <a:t>Victims and others fleeing from the church and God</a:t>
            </a:r>
          </a:p>
          <a:p>
            <a:pPr marL="1828800" lvl="3" indent="-457200">
              <a:buFont typeface="Arial" pitchFamily="34" charset="0"/>
              <a:buChar char="•"/>
            </a:pPr>
            <a:r>
              <a:rPr lang="en-US" sz="1400" dirty="0" smtClean="0"/>
              <a:t>Christa Brown Letter</a:t>
            </a:r>
          </a:p>
          <a:p>
            <a:pPr marL="1371600" lvl="2" indent="-457200">
              <a:buFont typeface="Arial" pitchFamily="34" charset="0"/>
              <a:buChar char="•"/>
            </a:pPr>
            <a:r>
              <a:rPr lang="en-US" sz="1800" dirty="0" smtClean="0"/>
              <a:t>Turmoil which can split or destroy a Church </a:t>
            </a:r>
          </a:p>
          <a:p>
            <a:pPr marL="1371600" lvl="2" indent="-457200">
              <a:buFont typeface="Arial" pitchFamily="34" charset="0"/>
              <a:buChar char="•"/>
            </a:pPr>
            <a:r>
              <a:rPr lang="en-US" sz="1800" dirty="0" smtClean="0"/>
              <a:t>Devastating testimony to a lost world</a:t>
            </a:r>
          </a:p>
          <a:p>
            <a:pPr lvl="1"/>
            <a:endParaRPr lang="en-US" b="1" dirty="0" smtClean="0">
              <a:solidFill>
                <a:srgbClr val="C00000"/>
              </a:solidFill>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effectLst>
                  <a:outerShdw blurRad="50800" dist="38100" dir="2700000">
                    <a:srgbClr val="000000">
                      <a:alpha val="43000"/>
                    </a:srgbClr>
                  </a:outerShdw>
                </a:effectLst>
              </a:rPr>
              <a:t>Conclusion</a:t>
            </a:r>
            <a:endParaRPr lang="en-US" sz="54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549275" y="1600200"/>
            <a:ext cx="8042276" cy="4920901"/>
          </a:xfrm>
        </p:spPr>
        <p:txBody>
          <a:bodyPr>
            <a:normAutofit/>
          </a:bodyPr>
          <a:lstStyle/>
          <a:p>
            <a:pPr algn="ctr">
              <a:buNone/>
            </a:pPr>
            <a:r>
              <a:rPr lang="en-US" dirty="0" smtClean="0">
                <a:solidFill>
                  <a:srgbClr val="CC0000"/>
                </a:solidFill>
              </a:rPr>
              <a:t>What is the role of the Church when it learns about the prevalence of child sexual abuse in our Christian community?    Are we called to be like the Priest or Levi and make up seemingly ‘rationale excuses’ for why we walk by looking the other way? </a:t>
            </a:r>
          </a:p>
          <a:p>
            <a:pPr algn="ctr">
              <a:buNone/>
            </a:pPr>
            <a:r>
              <a:rPr lang="en-US" dirty="0" smtClean="0">
                <a:solidFill>
                  <a:srgbClr val="CC0000"/>
                </a:solidFill>
              </a:rPr>
              <a:t>Christ calls us to help the helpless and to draw these young ones to Himself.  In one way or another, each of us in the Christian community has a responsibility to honor and glorify God by protecting our children and exposing this deadly and destructive sin.</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50800" dist="38100" dir="2700000">
                    <a:srgbClr val="000000">
                      <a:alpha val="43000"/>
                    </a:srgbClr>
                  </a:outerShdw>
                </a:effectLst>
              </a:rPr>
              <a:t>Question and Answers</a:t>
            </a:r>
            <a:endParaRPr lang="en-US" b="1" dirty="0">
              <a:effectLst>
                <a:outerShdw blurRad="50800" dist="38100" dir="2700000">
                  <a:srgbClr val="000000">
                    <a:alpha val="43000"/>
                  </a:srgbClr>
                </a:outerShdw>
              </a:effectLst>
            </a:endParaRP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1258</TotalTime>
  <Words>1817</Words>
  <Application>Microsoft Macintosh PowerPoint</Application>
  <PresentationFormat>On-screen Show (4:3)</PresentationFormat>
  <Paragraphs>143</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Breeze</vt:lpstr>
      <vt:lpstr>Slide 1</vt:lpstr>
      <vt:lpstr>The Ultimate Objective?</vt:lpstr>
      <vt:lpstr>Consult with an  Independent  Expert</vt:lpstr>
      <vt:lpstr>Consult with an Independent Expert</vt:lpstr>
      <vt:lpstr>Policies must protect  all ages</vt:lpstr>
      <vt:lpstr>Minimizing the Opportunities Effective Protective Policies</vt:lpstr>
      <vt:lpstr>Slide 7</vt:lpstr>
      <vt:lpstr>Minimizing the Opportunities Effective Protective Policies</vt:lpstr>
      <vt:lpstr>Minimizing the Opportunities</vt:lpstr>
      <vt:lpstr> Minimizing the Opportunities</vt:lpstr>
      <vt:lpstr>Minimizing the Opportunities</vt:lpstr>
      <vt:lpstr>Minimizing the Opportunities</vt:lpstr>
      <vt:lpstr>Minimizing the Opportunities</vt:lpstr>
      <vt:lpstr>Minimizing the Opportunities</vt:lpstr>
      <vt:lpstr>Minimizing the Opportunities Responding with Excellence</vt:lpstr>
      <vt:lpstr>Minimizing the Opportunities Responding with Excellence</vt:lpstr>
      <vt:lpstr>Conclusion</vt:lpstr>
      <vt:lpstr>Question and Answers</vt:lpstr>
    </vt:vector>
  </TitlesOfParts>
  <Company>GRACE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Basyle</dc:creator>
  <cp:lastModifiedBy>Basyle</cp:lastModifiedBy>
  <cp:revision>11</cp:revision>
  <dcterms:created xsi:type="dcterms:W3CDTF">2012-07-20T03:03:36Z</dcterms:created>
  <dcterms:modified xsi:type="dcterms:W3CDTF">2012-07-20T04:06:42Z</dcterms:modified>
</cp:coreProperties>
</file>