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5"/>
  </p:notesMasterIdLst>
  <p:handoutMasterIdLst>
    <p:handoutMasterId r:id="rId36"/>
  </p:handoutMasterIdLst>
  <p:sldIdLst>
    <p:sldId id="256" r:id="rId2"/>
    <p:sldId id="303" r:id="rId3"/>
    <p:sldId id="257" r:id="rId4"/>
    <p:sldId id="260" r:id="rId5"/>
    <p:sldId id="261" r:id="rId6"/>
    <p:sldId id="262" r:id="rId7"/>
    <p:sldId id="271" r:id="rId8"/>
    <p:sldId id="263" r:id="rId9"/>
    <p:sldId id="272" r:id="rId10"/>
    <p:sldId id="308" r:id="rId11"/>
    <p:sldId id="273" r:id="rId12"/>
    <p:sldId id="302" r:id="rId13"/>
    <p:sldId id="265" r:id="rId14"/>
    <p:sldId id="266" r:id="rId15"/>
    <p:sldId id="268" r:id="rId16"/>
    <p:sldId id="269" r:id="rId17"/>
    <p:sldId id="270" r:id="rId18"/>
    <p:sldId id="276" r:id="rId19"/>
    <p:sldId id="275" r:id="rId20"/>
    <p:sldId id="277" r:id="rId21"/>
    <p:sldId id="278" r:id="rId22"/>
    <p:sldId id="279" r:id="rId23"/>
    <p:sldId id="281" r:id="rId24"/>
    <p:sldId id="283" r:id="rId25"/>
    <p:sldId id="284" r:id="rId26"/>
    <p:sldId id="309" r:id="rId27"/>
    <p:sldId id="310" r:id="rId28"/>
    <p:sldId id="311" r:id="rId29"/>
    <p:sldId id="293" r:id="rId30"/>
    <p:sldId id="294" r:id="rId31"/>
    <p:sldId id="295" r:id="rId32"/>
    <p:sldId id="296" r:id="rId33"/>
    <p:sldId id="301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4F6E09-FD1C-4D06-B2AE-FA7D3874F0F5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F2E0078-922D-4F3B-AC80-0BA572C687F6}">
      <dgm:prSet phldrT="[Text]"/>
      <dgm:spPr/>
      <dgm:t>
        <a:bodyPr/>
        <a:lstStyle/>
        <a:p>
          <a:r>
            <a:rPr lang="en-US" dirty="0" smtClean="0"/>
            <a:t>Traumatic Symptoms</a:t>
          </a:r>
          <a:endParaRPr lang="en-US" dirty="0"/>
        </a:p>
      </dgm:t>
    </dgm:pt>
    <dgm:pt modelId="{5B1C3421-E99D-451A-B3DD-8F29EF1D6473}" type="parTrans" cxnId="{FC6691E8-ACC0-4430-83BA-229172565D5D}">
      <dgm:prSet/>
      <dgm:spPr/>
      <dgm:t>
        <a:bodyPr/>
        <a:lstStyle/>
        <a:p>
          <a:endParaRPr lang="en-US"/>
        </a:p>
      </dgm:t>
    </dgm:pt>
    <dgm:pt modelId="{44D934EE-DD78-4F55-8E2B-59A31C017055}" type="sibTrans" cxnId="{FC6691E8-ACC0-4430-83BA-229172565D5D}">
      <dgm:prSet/>
      <dgm:spPr/>
      <dgm:t>
        <a:bodyPr/>
        <a:lstStyle/>
        <a:p>
          <a:endParaRPr lang="en-US"/>
        </a:p>
      </dgm:t>
    </dgm:pt>
    <dgm:pt modelId="{8AB7ACA6-6303-4032-A182-CCE4782FD5E8}">
      <dgm:prSet phldrT="[Text]"/>
      <dgm:spPr/>
      <dgm:t>
        <a:bodyPr/>
        <a:lstStyle/>
        <a:p>
          <a:r>
            <a:rPr lang="en-US" dirty="0" smtClean="0"/>
            <a:t>BPD</a:t>
          </a:r>
        </a:p>
        <a:p>
          <a:r>
            <a:rPr lang="en-US" dirty="0" smtClean="0"/>
            <a:t>(DTD?)</a:t>
          </a:r>
          <a:endParaRPr lang="en-US" dirty="0"/>
        </a:p>
      </dgm:t>
    </dgm:pt>
    <dgm:pt modelId="{3BE866D6-6E5C-4E1E-B79E-D01E04F7F67E}" type="parTrans" cxnId="{B3AD15E5-6679-4DB8-A39B-5E276CED1E0F}">
      <dgm:prSet/>
      <dgm:spPr/>
      <dgm:t>
        <a:bodyPr/>
        <a:lstStyle/>
        <a:p>
          <a:endParaRPr lang="en-US"/>
        </a:p>
      </dgm:t>
    </dgm:pt>
    <dgm:pt modelId="{61B33486-D70A-48F2-A090-E9A267CA21D7}" type="sibTrans" cxnId="{B3AD15E5-6679-4DB8-A39B-5E276CED1E0F}">
      <dgm:prSet/>
      <dgm:spPr/>
      <dgm:t>
        <a:bodyPr/>
        <a:lstStyle/>
        <a:p>
          <a:endParaRPr lang="en-US"/>
        </a:p>
      </dgm:t>
    </dgm:pt>
    <dgm:pt modelId="{437A2317-BA6A-4053-9B80-397F27E8F4FD}">
      <dgm:prSet phldrT="[Text]"/>
      <dgm:spPr/>
      <dgm:t>
        <a:bodyPr/>
        <a:lstStyle/>
        <a:p>
          <a:r>
            <a:rPr lang="en-US" dirty="0" smtClean="0"/>
            <a:t>PTSD</a:t>
          </a:r>
          <a:endParaRPr lang="en-US" dirty="0"/>
        </a:p>
      </dgm:t>
    </dgm:pt>
    <dgm:pt modelId="{82C589ED-9A5D-40D0-95F0-A0EFC2F71F8F}" type="parTrans" cxnId="{20F65B6C-2533-412B-B292-BF4DA56FEC0D}">
      <dgm:prSet/>
      <dgm:spPr/>
      <dgm:t>
        <a:bodyPr/>
        <a:lstStyle/>
        <a:p>
          <a:endParaRPr lang="en-US"/>
        </a:p>
      </dgm:t>
    </dgm:pt>
    <dgm:pt modelId="{A89698BA-3FB3-4B2C-8C69-F08963B93CFA}" type="sibTrans" cxnId="{20F65B6C-2533-412B-B292-BF4DA56FEC0D}">
      <dgm:prSet/>
      <dgm:spPr/>
      <dgm:t>
        <a:bodyPr/>
        <a:lstStyle/>
        <a:p>
          <a:endParaRPr lang="en-US"/>
        </a:p>
      </dgm:t>
    </dgm:pt>
    <dgm:pt modelId="{B3EA57A2-A9AB-4C2C-B19D-45BC68138B5F}">
      <dgm:prSet phldrT="[Text]"/>
      <dgm:spPr/>
      <dgm:t>
        <a:bodyPr/>
        <a:lstStyle/>
        <a:p>
          <a:r>
            <a:rPr lang="en-US" dirty="0" smtClean="0"/>
            <a:t>DESNOS</a:t>
          </a:r>
        </a:p>
        <a:p>
          <a:r>
            <a:rPr lang="en-US" dirty="0" smtClean="0"/>
            <a:t>C-PTSD</a:t>
          </a:r>
          <a:endParaRPr lang="en-US" dirty="0"/>
        </a:p>
      </dgm:t>
    </dgm:pt>
    <dgm:pt modelId="{31D2CAF2-78B2-45F0-9983-80EF3B7F33BB}" type="parTrans" cxnId="{7FF95417-D356-49FE-BF47-265FED4AC538}">
      <dgm:prSet/>
      <dgm:spPr/>
      <dgm:t>
        <a:bodyPr/>
        <a:lstStyle/>
        <a:p>
          <a:endParaRPr lang="en-US"/>
        </a:p>
      </dgm:t>
    </dgm:pt>
    <dgm:pt modelId="{1EBEC63D-968C-4893-AE52-853D1488DFC1}" type="sibTrans" cxnId="{7FF95417-D356-49FE-BF47-265FED4AC538}">
      <dgm:prSet/>
      <dgm:spPr/>
      <dgm:t>
        <a:bodyPr/>
        <a:lstStyle/>
        <a:p>
          <a:endParaRPr lang="en-US"/>
        </a:p>
      </dgm:t>
    </dgm:pt>
    <dgm:pt modelId="{A84079D1-1D09-4A92-9D02-64D694A12AE3}">
      <dgm:prSet/>
      <dgm:spPr/>
      <dgm:t>
        <a:bodyPr/>
        <a:lstStyle/>
        <a:p>
          <a:r>
            <a:rPr lang="en-US" dirty="0" smtClean="0"/>
            <a:t>Prolonged</a:t>
          </a:r>
        </a:p>
        <a:p>
          <a:r>
            <a:rPr lang="en-US" dirty="0" smtClean="0"/>
            <a:t>Grief</a:t>
          </a:r>
          <a:endParaRPr lang="en-US" dirty="0"/>
        </a:p>
      </dgm:t>
    </dgm:pt>
    <dgm:pt modelId="{6CD305EE-B36C-4683-9C71-2EEED7EFE429}" type="parTrans" cxnId="{B6944680-8254-4226-9DE9-EC5410BE0074}">
      <dgm:prSet/>
      <dgm:spPr/>
      <dgm:t>
        <a:bodyPr/>
        <a:lstStyle/>
        <a:p>
          <a:endParaRPr lang="en-US"/>
        </a:p>
      </dgm:t>
    </dgm:pt>
    <dgm:pt modelId="{38969BF5-C5F4-47C6-A68A-5608EB1FE01E}" type="sibTrans" cxnId="{B6944680-8254-4226-9DE9-EC5410BE0074}">
      <dgm:prSet/>
      <dgm:spPr/>
      <dgm:t>
        <a:bodyPr/>
        <a:lstStyle/>
        <a:p>
          <a:endParaRPr lang="en-US"/>
        </a:p>
      </dgm:t>
    </dgm:pt>
    <dgm:pt modelId="{8C776B92-424E-4855-80D9-9491948E84AC}" type="pres">
      <dgm:prSet presAssocID="{E44F6E09-FD1C-4D06-B2AE-FA7D3874F0F5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CA6795-88D4-40FD-82FE-921BA8024F19}" type="pres">
      <dgm:prSet presAssocID="{DF2E0078-922D-4F3B-AC80-0BA572C687F6}" presName="roof" presStyleLbl="dkBgShp" presStyleIdx="0" presStyleCnt="2"/>
      <dgm:spPr/>
      <dgm:t>
        <a:bodyPr/>
        <a:lstStyle/>
        <a:p>
          <a:endParaRPr lang="en-US"/>
        </a:p>
      </dgm:t>
    </dgm:pt>
    <dgm:pt modelId="{4CA268E1-CFA8-4296-AFED-5A9C1A61CC21}" type="pres">
      <dgm:prSet presAssocID="{DF2E0078-922D-4F3B-AC80-0BA572C687F6}" presName="pillars" presStyleCnt="0"/>
      <dgm:spPr/>
    </dgm:pt>
    <dgm:pt modelId="{531195B1-8417-4628-93A6-EFC84DA7ED41}" type="pres">
      <dgm:prSet presAssocID="{DF2E0078-922D-4F3B-AC80-0BA572C687F6}" presName="pillar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CC1B35-BA41-4798-8E0A-CF777665291F}" type="pres">
      <dgm:prSet presAssocID="{437A2317-BA6A-4053-9B80-397F27E8F4FD}" presName="pillarX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4EB30-F20A-40D2-845A-4735E4507380}" type="pres">
      <dgm:prSet presAssocID="{A84079D1-1D09-4A92-9D02-64D694A12AE3}" presName="pillarX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42836E-ADE1-4630-9394-9BC0F615A30F}" type="pres">
      <dgm:prSet presAssocID="{B3EA57A2-A9AB-4C2C-B19D-45BC68138B5F}" presName="pillarX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C09F8E-A938-4E51-B175-65B2CAE679DF}" type="pres">
      <dgm:prSet presAssocID="{DF2E0078-922D-4F3B-AC80-0BA572C687F6}" presName="base" presStyleLbl="dkBgShp" presStyleIdx="1" presStyleCnt="2"/>
      <dgm:spPr/>
    </dgm:pt>
  </dgm:ptLst>
  <dgm:cxnLst>
    <dgm:cxn modelId="{3CEBE63C-D22C-439F-8729-56ACBE7E391C}" type="presOf" srcId="{B3EA57A2-A9AB-4C2C-B19D-45BC68138B5F}" destId="{FA42836E-ADE1-4630-9394-9BC0F615A30F}" srcOrd="0" destOrd="0" presId="urn:microsoft.com/office/officeart/2005/8/layout/hList3"/>
    <dgm:cxn modelId="{B6944680-8254-4226-9DE9-EC5410BE0074}" srcId="{DF2E0078-922D-4F3B-AC80-0BA572C687F6}" destId="{A84079D1-1D09-4A92-9D02-64D694A12AE3}" srcOrd="2" destOrd="0" parTransId="{6CD305EE-B36C-4683-9C71-2EEED7EFE429}" sibTransId="{38969BF5-C5F4-47C6-A68A-5608EB1FE01E}"/>
    <dgm:cxn modelId="{B5FFC05C-AD64-43C8-92AD-18E1C9F7A232}" type="presOf" srcId="{E44F6E09-FD1C-4D06-B2AE-FA7D3874F0F5}" destId="{8C776B92-424E-4855-80D9-9491948E84AC}" srcOrd="0" destOrd="0" presId="urn:microsoft.com/office/officeart/2005/8/layout/hList3"/>
    <dgm:cxn modelId="{20F65B6C-2533-412B-B292-BF4DA56FEC0D}" srcId="{DF2E0078-922D-4F3B-AC80-0BA572C687F6}" destId="{437A2317-BA6A-4053-9B80-397F27E8F4FD}" srcOrd="1" destOrd="0" parTransId="{82C589ED-9A5D-40D0-95F0-A0EFC2F71F8F}" sibTransId="{A89698BA-3FB3-4B2C-8C69-F08963B93CFA}"/>
    <dgm:cxn modelId="{7FF95417-D356-49FE-BF47-265FED4AC538}" srcId="{DF2E0078-922D-4F3B-AC80-0BA572C687F6}" destId="{B3EA57A2-A9AB-4C2C-B19D-45BC68138B5F}" srcOrd="3" destOrd="0" parTransId="{31D2CAF2-78B2-45F0-9983-80EF3B7F33BB}" sibTransId="{1EBEC63D-968C-4893-AE52-853D1488DFC1}"/>
    <dgm:cxn modelId="{B3AD15E5-6679-4DB8-A39B-5E276CED1E0F}" srcId="{DF2E0078-922D-4F3B-AC80-0BA572C687F6}" destId="{8AB7ACA6-6303-4032-A182-CCE4782FD5E8}" srcOrd="0" destOrd="0" parTransId="{3BE866D6-6E5C-4E1E-B79E-D01E04F7F67E}" sibTransId="{61B33486-D70A-48F2-A090-E9A267CA21D7}"/>
    <dgm:cxn modelId="{F435ACA2-5A8B-45F0-B743-0CD0CC732BE0}" type="presOf" srcId="{A84079D1-1D09-4A92-9D02-64D694A12AE3}" destId="{2794EB30-F20A-40D2-845A-4735E4507380}" srcOrd="0" destOrd="0" presId="urn:microsoft.com/office/officeart/2005/8/layout/hList3"/>
    <dgm:cxn modelId="{FC6691E8-ACC0-4430-83BA-229172565D5D}" srcId="{E44F6E09-FD1C-4D06-B2AE-FA7D3874F0F5}" destId="{DF2E0078-922D-4F3B-AC80-0BA572C687F6}" srcOrd="0" destOrd="0" parTransId="{5B1C3421-E99D-451A-B3DD-8F29EF1D6473}" sibTransId="{44D934EE-DD78-4F55-8E2B-59A31C017055}"/>
    <dgm:cxn modelId="{2A0B1732-7633-4E3E-B514-95F852A0749C}" type="presOf" srcId="{8AB7ACA6-6303-4032-A182-CCE4782FD5E8}" destId="{531195B1-8417-4628-93A6-EFC84DA7ED41}" srcOrd="0" destOrd="0" presId="urn:microsoft.com/office/officeart/2005/8/layout/hList3"/>
    <dgm:cxn modelId="{C5104212-1188-4A66-B3A6-6D5FEA2837E7}" type="presOf" srcId="{DF2E0078-922D-4F3B-AC80-0BA572C687F6}" destId="{C4CA6795-88D4-40FD-82FE-921BA8024F19}" srcOrd="0" destOrd="0" presId="urn:microsoft.com/office/officeart/2005/8/layout/hList3"/>
    <dgm:cxn modelId="{7FC33062-C7E2-4B41-9D35-BE010EA0756E}" type="presOf" srcId="{437A2317-BA6A-4053-9B80-397F27E8F4FD}" destId="{03CC1B35-BA41-4798-8E0A-CF777665291F}" srcOrd="0" destOrd="0" presId="urn:microsoft.com/office/officeart/2005/8/layout/hList3"/>
    <dgm:cxn modelId="{B78DDA9E-0C48-4180-86B8-37CF38E46883}" type="presParOf" srcId="{8C776B92-424E-4855-80D9-9491948E84AC}" destId="{C4CA6795-88D4-40FD-82FE-921BA8024F19}" srcOrd="0" destOrd="0" presId="urn:microsoft.com/office/officeart/2005/8/layout/hList3"/>
    <dgm:cxn modelId="{86613ECB-583F-4340-8ADB-A2A6258E4502}" type="presParOf" srcId="{8C776B92-424E-4855-80D9-9491948E84AC}" destId="{4CA268E1-CFA8-4296-AFED-5A9C1A61CC21}" srcOrd="1" destOrd="0" presId="urn:microsoft.com/office/officeart/2005/8/layout/hList3"/>
    <dgm:cxn modelId="{AF6DBB14-CB24-4B92-9176-02B09DED12AA}" type="presParOf" srcId="{4CA268E1-CFA8-4296-AFED-5A9C1A61CC21}" destId="{531195B1-8417-4628-93A6-EFC84DA7ED41}" srcOrd="0" destOrd="0" presId="urn:microsoft.com/office/officeart/2005/8/layout/hList3"/>
    <dgm:cxn modelId="{8769CD79-CB4C-473D-A643-853CF08417DF}" type="presParOf" srcId="{4CA268E1-CFA8-4296-AFED-5A9C1A61CC21}" destId="{03CC1B35-BA41-4798-8E0A-CF777665291F}" srcOrd="1" destOrd="0" presId="urn:microsoft.com/office/officeart/2005/8/layout/hList3"/>
    <dgm:cxn modelId="{70C55A89-BDC4-4C73-BF26-B4383E9D4D89}" type="presParOf" srcId="{4CA268E1-CFA8-4296-AFED-5A9C1A61CC21}" destId="{2794EB30-F20A-40D2-845A-4735E4507380}" srcOrd="2" destOrd="0" presId="urn:microsoft.com/office/officeart/2005/8/layout/hList3"/>
    <dgm:cxn modelId="{DFB1FDD7-C6FD-4B15-AD99-213DBD9BD4E1}" type="presParOf" srcId="{4CA268E1-CFA8-4296-AFED-5A9C1A61CC21}" destId="{FA42836E-ADE1-4630-9394-9BC0F615A30F}" srcOrd="3" destOrd="0" presId="urn:microsoft.com/office/officeart/2005/8/layout/hList3"/>
    <dgm:cxn modelId="{C63EF504-EA7B-4832-88CC-E5FD3B54D22B}" type="presParOf" srcId="{8C776B92-424E-4855-80D9-9491948E84AC}" destId="{B0C09F8E-A938-4E51-B175-65B2CAE679DF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4CA6795-88D4-40FD-82FE-921BA8024F19}">
      <dsp:nvSpPr>
        <dsp:cNvPr id="0" name=""/>
        <dsp:cNvSpPr/>
      </dsp:nvSpPr>
      <dsp:spPr>
        <a:xfrm>
          <a:off x="0" y="0"/>
          <a:ext cx="7499350" cy="1440180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980" tIns="220980" rIns="220980" bIns="22098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800" kern="1200" dirty="0" smtClean="0"/>
            <a:t>Traumatic Symptoms</a:t>
          </a:r>
          <a:endParaRPr lang="en-US" sz="5800" kern="1200" dirty="0"/>
        </a:p>
      </dsp:txBody>
      <dsp:txXfrm>
        <a:off x="0" y="0"/>
        <a:ext cx="7499350" cy="1440180"/>
      </dsp:txXfrm>
    </dsp:sp>
    <dsp:sp modelId="{531195B1-8417-4628-93A6-EFC84DA7ED41}">
      <dsp:nvSpPr>
        <dsp:cNvPr id="0" name=""/>
        <dsp:cNvSpPr/>
      </dsp:nvSpPr>
      <dsp:spPr>
        <a:xfrm>
          <a:off x="0" y="1440180"/>
          <a:ext cx="1874837" cy="30243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BPD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(DTD?)</a:t>
          </a:r>
          <a:endParaRPr lang="en-US" sz="2800" kern="1200" dirty="0"/>
        </a:p>
      </dsp:txBody>
      <dsp:txXfrm>
        <a:off x="0" y="1440180"/>
        <a:ext cx="1874837" cy="3024378"/>
      </dsp:txXfrm>
    </dsp:sp>
    <dsp:sp modelId="{03CC1B35-BA41-4798-8E0A-CF777665291F}">
      <dsp:nvSpPr>
        <dsp:cNvPr id="0" name=""/>
        <dsp:cNvSpPr/>
      </dsp:nvSpPr>
      <dsp:spPr>
        <a:xfrm>
          <a:off x="1874837" y="1440180"/>
          <a:ext cx="1874837" cy="30243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PTSD</a:t>
          </a:r>
          <a:endParaRPr lang="en-US" sz="2800" kern="1200" dirty="0"/>
        </a:p>
      </dsp:txBody>
      <dsp:txXfrm>
        <a:off x="1874837" y="1440180"/>
        <a:ext cx="1874837" cy="3024378"/>
      </dsp:txXfrm>
    </dsp:sp>
    <dsp:sp modelId="{2794EB30-F20A-40D2-845A-4735E4507380}">
      <dsp:nvSpPr>
        <dsp:cNvPr id="0" name=""/>
        <dsp:cNvSpPr/>
      </dsp:nvSpPr>
      <dsp:spPr>
        <a:xfrm>
          <a:off x="3749675" y="1440180"/>
          <a:ext cx="1874837" cy="30243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Prolonged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Grief</a:t>
          </a:r>
          <a:endParaRPr lang="en-US" sz="2800" kern="1200" dirty="0"/>
        </a:p>
      </dsp:txBody>
      <dsp:txXfrm>
        <a:off x="3749675" y="1440180"/>
        <a:ext cx="1874837" cy="3024378"/>
      </dsp:txXfrm>
    </dsp:sp>
    <dsp:sp modelId="{FA42836E-ADE1-4630-9394-9BC0F615A30F}">
      <dsp:nvSpPr>
        <dsp:cNvPr id="0" name=""/>
        <dsp:cNvSpPr/>
      </dsp:nvSpPr>
      <dsp:spPr>
        <a:xfrm>
          <a:off x="5624512" y="1440180"/>
          <a:ext cx="1874837" cy="30243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DESNOS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C-PTSD</a:t>
          </a:r>
          <a:endParaRPr lang="en-US" sz="2800" kern="1200" dirty="0"/>
        </a:p>
      </dsp:txBody>
      <dsp:txXfrm>
        <a:off x="5624512" y="1440180"/>
        <a:ext cx="1874837" cy="3024378"/>
      </dsp:txXfrm>
    </dsp:sp>
    <dsp:sp modelId="{B0C09F8E-A938-4E51-B175-65B2CAE679DF}">
      <dsp:nvSpPr>
        <dsp:cNvPr id="0" name=""/>
        <dsp:cNvSpPr/>
      </dsp:nvSpPr>
      <dsp:spPr>
        <a:xfrm>
          <a:off x="0" y="4464558"/>
          <a:ext cx="7499350" cy="336042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9E11F2-1F44-47A8-8099-F66DF351C305}" type="datetimeFigureOut">
              <a:rPr lang="en-US" smtClean="0"/>
              <a:pPr/>
              <a:t>3/31/2012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A6C7C0-DFA4-4872-B8F5-4182C062C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31AFAF-2461-418C-94A0-18232E882410}" type="datetimeFigureOut">
              <a:rPr lang="en-US" smtClean="0"/>
              <a:pPr/>
              <a:t>3/31/2012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9FE898-775B-464E-98A6-0D0255DE311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Intrusive re-experiencing,</a:t>
            </a:r>
            <a:r>
              <a:rPr lang="en-US" baseline="0" dirty="0" smtClean="0"/>
              <a:t> persistence in avoidance of, but heightened arousal…</a:t>
            </a:r>
            <a:endParaRPr lang="en-US" dirty="0" smtClean="0"/>
          </a:p>
          <a:p>
            <a:r>
              <a:rPr lang="en-US" dirty="0" smtClean="0"/>
              <a:t>How</a:t>
            </a:r>
            <a:r>
              <a:rPr lang="en-US" baseline="0" dirty="0" smtClean="0"/>
              <a:t> does childhood trauma differ from adult trauma? The child does not have the a solid identity nor an ability to contextualize the abuse and so develops a childlike understanding of self and world where safety is absent.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9D17FC-5863-4057-AF40-BCA0E4972975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9D17FC-5863-4057-AF40-BCA0E4972975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Snow, McMinn, </a:t>
            </a:r>
            <a:r>
              <a:rPr lang="en-US" dirty="0" err="1" smtClean="0"/>
              <a:t>Bufford</a:t>
            </a:r>
            <a:r>
              <a:rPr lang="en-US" dirty="0" smtClean="0"/>
              <a:t> &amp; </a:t>
            </a:r>
            <a:r>
              <a:rPr lang="en-US" dirty="0" err="1" smtClean="0"/>
              <a:t>Brendlinger</a:t>
            </a:r>
            <a:r>
              <a:rPr lang="en-US" dirty="0" smtClean="0"/>
              <a:t> (2011). Resolving anger</a:t>
            </a:r>
            <a:r>
              <a:rPr lang="en-US" baseline="0" dirty="0" smtClean="0"/>
              <a:t> toward God: Lament as an avenue toward attachment. </a:t>
            </a:r>
            <a:r>
              <a:rPr lang="en-US" i="1" baseline="0" dirty="0" smtClean="0"/>
              <a:t>Journal of Psychology and Theology</a:t>
            </a:r>
            <a:r>
              <a:rPr lang="en-US" i="0" baseline="0" dirty="0" smtClean="0"/>
              <a:t>, 39, 130-142. [study of 192 college students. Lament may increase communion with God but does not seem to decrease anger toward God]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9FE898-775B-464E-98A6-0D0255DE3112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C8C7C949-4AD9-492F-8525-EE05FA7BF6B0}" type="datetimeFigureOut">
              <a:rPr lang="en-US" smtClean="0"/>
              <a:pPr/>
              <a:t>3/31/2012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DA7949B-A297-404F-B8F9-9A03E5FAFC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7C949-4AD9-492F-8525-EE05FA7BF6B0}" type="datetimeFigureOut">
              <a:rPr lang="en-US" smtClean="0"/>
              <a:pPr/>
              <a:t>3/31/2012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DA7949B-A297-404F-B8F9-9A03E5FAFC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7C949-4AD9-492F-8525-EE05FA7BF6B0}" type="datetimeFigureOut">
              <a:rPr lang="en-US" smtClean="0"/>
              <a:pPr/>
              <a:t>3/31/2012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5DA7949B-A297-404F-B8F9-9A03E5FAFC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C8C7C949-4AD9-492F-8525-EE05FA7BF6B0}" type="datetimeFigureOut">
              <a:rPr lang="en-US" smtClean="0"/>
              <a:pPr/>
              <a:t>3/31/2012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5DA7949B-A297-404F-B8F9-9A03E5FAFC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C8C7C949-4AD9-492F-8525-EE05FA7BF6B0}" type="datetimeFigureOut">
              <a:rPr lang="en-US" smtClean="0"/>
              <a:pPr/>
              <a:t>3/31/2012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5DA7949B-A297-404F-B8F9-9A03E5FAFC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7C949-4AD9-492F-8525-EE05FA7BF6B0}" type="datetimeFigureOut">
              <a:rPr lang="en-US" smtClean="0"/>
              <a:pPr/>
              <a:t>3/31/2012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DA7949B-A297-404F-B8F9-9A03E5FAFC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7C949-4AD9-492F-8525-EE05FA7BF6B0}" type="datetimeFigureOut">
              <a:rPr lang="en-US" smtClean="0"/>
              <a:pPr/>
              <a:t>3/31/2012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DA7949B-A297-404F-B8F9-9A03E5FAFC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7C949-4AD9-492F-8525-EE05FA7BF6B0}" type="datetimeFigureOut">
              <a:rPr lang="en-US" smtClean="0"/>
              <a:pPr/>
              <a:t>3/31/2012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DA7949B-A297-404F-B8F9-9A03E5FAFC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C8C7C949-4AD9-492F-8525-EE05FA7BF6B0}" type="datetimeFigureOut">
              <a:rPr lang="en-US" smtClean="0"/>
              <a:pPr/>
              <a:t>3/31/2012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5DA7949B-A297-404F-B8F9-9A03E5FAFC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7C949-4AD9-492F-8525-EE05FA7BF6B0}" type="datetimeFigureOut">
              <a:rPr lang="en-US" smtClean="0"/>
              <a:pPr/>
              <a:t>3/31/2012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7949B-A297-404F-B8F9-9A03E5FAFC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C8C7C949-4AD9-492F-8525-EE05FA7BF6B0}" type="datetimeFigureOut">
              <a:rPr lang="en-US" smtClean="0"/>
              <a:pPr/>
              <a:t>3/31/2012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5DA7949B-A297-404F-B8F9-9A03E5FAFC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8C7C949-4AD9-492F-8525-EE05FA7BF6B0}" type="datetimeFigureOut">
              <a:rPr lang="en-US" smtClean="0"/>
              <a:pPr/>
              <a:t>3/31/2012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5DA7949B-A297-404F-B8F9-9A03E5FAFC8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ianelangberg.com/" TargetMode="External"/><Relationship Id="rId2" Type="http://schemas.openxmlformats.org/officeDocument/2006/relationships/hyperlink" Target="mailto:pmonroe@biblical.edu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isecounsel.wordpress.com/" TargetMode="External"/><Relationship Id="rId2" Type="http://schemas.openxmlformats.org/officeDocument/2006/relationships/hyperlink" Target="http://www.dianelangberg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pmonroe@biblical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098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New Advances in Treating </a:t>
            </a:r>
            <a:br>
              <a:rPr lang="en-US" dirty="0" smtClean="0"/>
            </a:br>
            <a:r>
              <a:rPr lang="en-US" dirty="0" smtClean="0"/>
              <a:t>Complex Trauma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400" y="4343400"/>
            <a:ext cx="4648200" cy="1371600"/>
          </a:xfrm>
        </p:spPr>
        <p:txBody>
          <a:bodyPr>
            <a:noAutofit/>
          </a:bodyPr>
          <a:lstStyle/>
          <a:p>
            <a:r>
              <a:rPr lang="en-US" sz="2000" dirty="0" smtClean="0"/>
              <a:t>Diane M. </a:t>
            </a:r>
            <a:r>
              <a:rPr lang="en-US" sz="2000" dirty="0" err="1" smtClean="0"/>
              <a:t>Langberg</a:t>
            </a:r>
            <a:r>
              <a:rPr lang="en-US" sz="2000" dirty="0" smtClean="0"/>
              <a:t>, PhD</a:t>
            </a:r>
          </a:p>
          <a:p>
            <a:r>
              <a:rPr lang="en-US" sz="2000" dirty="0" smtClean="0"/>
              <a:t>   Diane Langberg PhD &amp; Associates</a:t>
            </a:r>
          </a:p>
          <a:p>
            <a:r>
              <a:rPr lang="en-US" sz="2000" dirty="0" smtClean="0"/>
              <a:t>Philip G. Monroe, </a:t>
            </a:r>
            <a:r>
              <a:rPr lang="en-US" sz="2000" dirty="0" err="1" smtClean="0"/>
              <a:t>PsyD</a:t>
            </a:r>
            <a:endParaRPr lang="en-US" sz="2000" dirty="0" smtClean="0"/>
          </a:p>
          <a:p>
            <a:r>
              <a:rPr lang="en-US" sz="2000" dirty="0" smtClean="0"/>
              <a:t>   Biblical Seminary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4419600" y="457200"/>
            <a:ext cx="403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hlinkClick r:id="rId2"/>
              </a:rPr>
              <a:t>pmonroe@biblical.edu</a:t>
            </a:r>
            <a:endParaRPr lang="en-US" sz="2400" dirty="0" smtClean="0"/>
          </a:p>
          <a:p>
            <a:r>
              <a:rPr lang="en-US" sz="2400" dirty="0" smtClean="0">
                <a:hlinkClick r:id="rId3"/>
              </a:rPr>
              <a:t>www.dianelangberg.com</a:t>
            </a:r>
            <a:r>
              <a:rPr lang="en-US" sz="24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1379434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Session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Defining Complex Trauma</a:t>
            </a:r>
          </a:p>
          <a:p>
            <a:pPr lvl="1"/>
            <a:r>
              <a:rPr lang="en-US" dirty="0" smtClean="0"/>
              <a:t>CPTSD Review</a:t>
            </a:r>
          </a:p>
          <a:p>
            <a:pPr lvl="1"/>
            <a:r>
              <a:rPr lang="en-US" dirty="0" smtClean="0"/>
              <a:t>Diagnostic Differentials</a:t>
            </a:r>
          </a:p>
          <a:p>
            <a:r>
              <a:rPr lang="en-US" dirty="0" smtClean="0"/>
              <a:t>Interventions: Talking, Tears &amp; Time</a:t>
            </a:r>
          </a:p>
          <a:p>
            <a:pPr lvl="1"/>
            <a:r>
              <a:rPr lang="en-US" dirty="0" smtClean="0"/>
              <a:t>Safety &amp; Stabilization</a:t>
            </a:r>
          </a:p>
          <a:p>
            <a:pPr lvl="1"/>
            <a:r>
              <a:rPr lang="en-US" dirty="0" smtClean="0"/>
              <a:t>Telling the Story</a:t>
            </a:r>
          </a:p>
          <a:p>
            <a:pPr lvl="1"/>
            <a:r>
              <a:rPr lang="en-US" dirty="0" smtClean="0"/>
              <a:t>Grief &amp; Lament</a:t>
            </a:r>
          </a:p>
          <a:p>
            <a:r>
              <a:rPr lang="en-US" dirty="0" smtClean="0"/>
              <a:t>Self-Care </a:t>
            </a:r>
          </a:p>
          <a:p>
            <a:pPr lvl="1"/>
            <a:r>
              <a:rPr lang="en-US" dirty="0" smtClean="0"/>
              <a:t>Strategies for Renewal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700" dirty="0"/>
              <a:t>T</a:t>
            </a:r>
            <a:r>
              <a:rPr lang="en-US" sz="3700" dirty="0" smtClean="0"/>
              <a:t>rauma turns complex when: </a:t>
            </a:r>
            <a:endParaRPr lang="en-US" sz="37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Terror goes beyond typical PTSD</a:t>
            </a:r>
          </a:p>
          <a:p>
            <a:r>
              <a:rPr lang="en-US" dirty="0" smtClean="0"/>
              <a:t>Stressors are interpersonal, premeditated, planned and caused by humans</a:t>
            </a:r>
          </a:p>
          <a:p>
            <a:r>
              <a:rPr lang="en-US" dirty="0" smtClean="0"/>
              <a:t>Stressors are repeated and chronic in nature</a:t>
            </a:r>
          </a:p>
          <a:p>
            <a:r>
              <a:rPr lang="en-US" dirty="0" smtClean="0"/>
              <a:t>Victims are exploited by “caregivers”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50741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A new diagnosis?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Complex Trauma</a:t>
            </a:r>
          </a:p>
          <a:p>
            <a:pPr lvl="1"/>
            <a:r>
              <a:rPr lang="en-US" dirty="0" smtClean="0"/>
              <a:t>Judith Herman, </a:t>
            </a:r>
            <a:r>
              <a:rPr lang="en-US" i="1" dirty="0" smtClean="0"/>
              <a:t>Trauma and Recovery</a:t>
            </a:r>
          </a:p>
          <a:p>
            <a:r>
              <a:rPr lang="en-US" dirty="0" smtClean="0"/>
              <a:t>Type II PTSD</a:t>
            </a:r>
          </a:p>
          <a:p>
            <a:pPr lvl="1"/>
            <a:r>
              <a:rPr lang="en-US" dirty="0" smtClean="0"/>
              <a:t>Lenore </a:t>
            </a:r>
            <a:r>
              <a:rPr lang="en-US" dirty="0" err="1" smtClean="0"/>
              <a:t>Terr</a:t>
            </a:r>
            <a:r>
              <a:rPr lang="en-US" dirty="0" smtClean="0"/>
              <a:t>, </a:t>
            </a:r>
            <a:r>
              <a:rPr lang="en-US" i="1" dirty="0" smtClean="0"/>
              <a:t>Too Scared to Cry?</a:t>
            </a:r>
            <a:endParaRPr lang="en-US" dirty="0" smtClean="0"/>
          </a:p>
          <a:p>
            <a:r>
              <a:rPr lang="en-US" dirty="0" smtClean="0"/>
              <a:t>Disorders of Extremes Stress (DES NOS)</a:t>
            </a:r>
          </a:p>
          <a:p>
            <a:pPr lvl="1"/>
            <a:r>
              <a:rPr lang="en-US" dirty="0" err="1" smtClean="0"/>
              <a:t>Besel</a:t>
            </a:r>
            <a:r>
              <a:rPr lang="en-US" dirty="0" smtClean="0"/>
              <a:t> Van der </a:t>
            </a:r>
            <a:r>
              <a:rPr lang="en-US" dirty="0" err="1" smtClean="0"/>
              <a:t>Kolk</a:t>
            </a:r>
            <a:r>
              <a:rPr lang="en-US" dirty="0" smtClean="0"/>
              <a:t>, Trauma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28761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Complex trauma</a:t>
            </a:r>
            <a:r>
              <a:rPr lang="en-US" dirty="0" smtClean="0"/>
              <a:t> </a:t>
            </a:r>
            <a:r>
              <a:rPr lang="en-US" dirty="0" smtClean="0"/>
              <a:t>alters a person’s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Ability to regulate affect and impulses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Attention and consciousness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Self-perception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Perception of the perpetrator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Capacity for relationships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Body and brain responses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Perception of meaning and faith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0838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Complex PTSD, PTSD, BPD, or Complicated Grief? 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Differential Diagnostics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30043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Common trauma experiences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i="1" dirty="0" smtClean="0"/>
              <a:t>Intense fear, paralysis/helplessness, inability to effect any change, threat of annihilation</a:t>
            </a:r>
            <a:r>
              <a:rPr lang="en-US" dirty="0" smtClean="0"/>
              <a:t>, </a:t>
            </a:r>
            <a:r>
              <a:rPr lang="en-US" b="1" dirty="0" smtClean="0"/>
              <a:t>leading to</a:t>
            </a:r>
            <a:r>
              <a:rPr lang="en-US" dirty="0" smtClean="0"/>
              <a:t> </a:t>
            </a:r>
            <a:r>
              <a:rPr lang="en-US" b="1" dirty="0" smtClean="0"/>
              <a:t>experience of</a:t>
            </a:r>
            <a:r>
              <a:rPr lang="en-US" dirty="0" smtClean="0"/>
              <a:t>,</a:t>
            </a:r>
          </a:p>
          <a:p>
            <a:pPr>
              <a:buNone/>
            </a:pPr>
            <a:r>
              <a:rPr lang="en-US" i="1" dirty="0" smtClean="0"/>
              <a:t>Loss of voice, control, connection, and meaning</a:t>
            </a:r>
            <a:r>
              <a:rPr lang="en-US" dirty="0" smtClean="0"/>
              <a:t>, </a:t>
            </a:r>
            <a:r>
              <a:rPr lang="en-US" b="1" dirty="0" smtClean="0"/>
              <a:t>resulting in</a:t>
            </a:r>
            <a:r>
              <a:rPr lang="en-US" dirty="0" smtClean="0"/>
              <a:t>,</a:t>
            </a:r>
          </a:p>
          <a:p>
            <a:pPr>
              <a:buNone/>
            </a:pPr>
            <a:r>
              <a:rPr lang="en-US" i="1" dirty="0" smtClean="0"/>
              <a:t>Disorganized physical, cognitive, and emotional response system</a:t>
            </a:r>
            <a:r>
              <a:rPr lang="en-US" dirty="0" smtClean="0"/>
              <a:t> </a:t>
            </a:r>
            <a:r>
              <a:rPr lang="en-US" b="1" dirty="0" smtClean="0"/>
              <a:t>thereby increasing</a:t>
            </a:r>
            <a:r>
              <a:rPr lang="en-US" dirty="0" smtClean="0"/>
              <a:t>,</a:t>
            </a:r>
          </a:p>
          <a:p>
            <a:pPr>
              <a:buNone/>
            </a:pPr>
            <a:r>
              <a:rPr lang="en-US" i="1" dirty="0" smtClean="0"/>
              <a:t>Relational pain, distrust, self-contempt, overwhelming anxiety</a:t>
            </a:r>
            <a:r>
              <a:rPr lang="en-US" dirty="0" smtClean="0"/>
              <a:t>, </a:t>
            </a:r>
            <a:r>
              <a:rPr lang="en-US" b="1" dirty="0" smtClean="0"/>
              <a:t>evidenced as</a:t>
            </a:r>
            <a:r>
              <a:rPr lang="en-US" dirty="0" smtClean="0"/>
              <a:t>,</a:t>
            </a:r>
          </a:p>
          <a:p>
            <a:pPr>
              <a:buNone/>
            </a:pPr>
            <a:r>
              <a:rPr lang="en-US" i="1" dirty="0" smtClean="0"/>
              <a:t>Running from the past, afraid of the future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Overlapping diagnoses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Posttraumatic Stress Disorder (PTSD)</a:t>
            </a:r>
          </a:p>
          <a:p>
            <a:r>
              <a:rPr lang="en-US" dirty="0" smtClean="0"/>
              <a:t>Complex PTSD (C-PTSD or DESNOS)</a:t>
            </a:r>
          </a:p>
          <a:p>
            <a:r>
              <a:rPr lang="en-US" dirty="0" smtClean="0"/>
              <a:t>Borderline Personality Disorder (BPD)</a:t>
            </a:r>
          </a:p>
          <a:p>
            <a:r>
              <a:rPr lang="en-US" dirty="0" smtClean="0"/>
              <a:t>Complicated Grief (CG)</a:t>
            </a:r>
          </a:p>
          <a:p>
            <a:r>
              <a:rPr lang="en-US" dirty="0" smtClean="0"/>
              <a:t>Major Depression</a:t>
            </a:r>
          </a:p>
          <a:p>
            <a:r>
              <a:rPr lang="en-US" dirty="0" smtClean="0"/>
              <a:t>Generalized Anxiety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93737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/>
              <a:t>How do you tell the difference?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685800" y="14478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553200" y="685800"/>
            <a:ext cx="1981200" cy="55626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00" dirty="0" smtClean="0"/>
              <a:t>Depression</a:t>
            </a:r>
            <a:endParaRPr lang="en-US" sz="2700" dirty="0"/>
          </a:p>
        </p:txBody>
      </p:sp>
      <p:sp>
        <p:nvSpPr>
          <p:cNvPr id="5" name="Rectangle 4"/>
          <p:cNvSpPr/>
          <p:nvPr/>
        </p:nvSpPr>
        <p:spPr>
          <a:xfrm>
            <a:off x="685800" y="685800"/>
            <a:ext cx="1905000" cy="556260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Anxiety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2743200" y="838200"/>
            <a:ext cx="3637026" cy="210312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2819400" y="3048000"/>
            <a:ext cx="3429000" cy="1371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2667000" y="4572000"/>
            <a:ext cx="3733800" cy="16002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200400" y="762000"/>
            <a:ext cx="243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Trauma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Key differentials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609600" y="1676400"/>
          <a:ext cx="7499348" cy="4119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4837"/>
                <a:gridCol w="1874837"/>
                <a:gridCol w="1874837"/>
                <a:gridCol w="1874837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DESNOS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Anxiety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Complicated Grief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Primary Affect: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Panic</a:t>
                      </a:r>
                      <a:r>
                        <a:rPr lang="en-US" baseline="0" dirty="0" smtClean="0"/>
                        <a:t>  and pain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Worry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Intrusive sad or guilty thinking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Relationships: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Passive, avoidance, re-victimization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Varies; trust</a:t>
                      </a:r>
                      <a:r>
                        <a:rPr lang="en-US" baseline="0" dirty="0" smtClean="0"/>
                        <a:t> relationships likely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Loss</a:t>
                      </a:r>
                      <a:r>
                        <a:rPr lang="en-US" baseline="0" dirty="0" smtClean="0"/>
                        <a:t> of pre-existing good coping skills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Dissociation: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Present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Not likely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Not likely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Cognitive Focus: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Fear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Future dangers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Loss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Self: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Consistent self loathing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External</a:t>
                      </a:r>
                      <a:r>
                        <a:rPr lang="en-US" baseline="0" dirty="0" smtClean="0"/>
                        <a:t> focus, self in background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Compare/ contrast with self prior to loss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5715000"/>
            <a:ext cx="754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TIME: Key factor in determining intensity of diagnoses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 biology </a:t>
            </a:r>
            <a:r>
              <a:rPr lang="en-US" smtClean="0"/>
              <a:t>of trauma?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Amygdala</a:t>
            </a:r>
            <a:r>
              <a:rPr lang="en-US" dirty="0" smtClean="0"/>
              <a:t> + Hippocampus + </a:t>
            </a:r>
            <a:r>
              <a:rPr lang="en-US" dirty="0" err="1" smtClean="0"/>
              <a:t>Cingulate</a:t>
            </a:r>
            <a:endParaRPr lang="en-US" dirty="0" smtClean="0"/>
          </a:p>
          <a:p>
            <a:pPr lvl="1"/>
            <a:r>
              <a:rPr lang="en-US" dirty="0" smtClean="0"/>
              <a:t>Arousal + Evaluate + Decide</a:t>
            </a:r>
          </a:p>
          <a:p>
            <a:pPr lvl="1"/>
            <a:r>
              <a:rPr lang="en-US" dirty="0" smtClean="0"/>
              <a:t>Michael Lyles: accelerator, no brakes, no steering</a:t>
            </a:r>
          </a:p>
          <a:p>
            <a:r>
              <a:rPr lang="en-US" dirty="0" smtClean="0"/>
              <a:t>Hypothalamus + pituitary + adrenal</a:t>
            </a:r>
          </a:p>
          <a:p>
            <a:pPr lvl="1"/>
            <a:r>
              <a:rPr lang="en-US" dirty="0" err="1" smtClean="0"/>
              <a:t>Cortisol</a:t>
            </a:r>
            <a:r>
              <a:rPr lang="en-US" dirty="0" smtClean="0"/>
              <a:t>/stress feedback loop</a:t>
            </a:r>
          </a:p>
          <a:p>
            <a:pPr lvl="1"/>
            <a:r>
              <a:rPr lang="en-US" dirty="0" smtClean="0"/>
              <a:t>In PTSD: low </a:t>
            </a:r>
            <a:r>
              <a:rPr lang="en-US" dirty="0" err="1" smtClean="0"/>
              <a:t>cortisol</a:t>
            </a:r>
            <a:r>
              <a:rPr lang="en-US" dirty="0" smtClean="0"/>
              <a:t> but more frequent “radar” results in overreaction to weak “signals” and no correction back to norm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 smtClean="0"/>
              <a:t>talking</a:t>
            </a:r>
            <a:r>
              <a:rPr lang="en-US" dirty="0" smtClean="0"/>
              <a:t>, </a:t>
            </a:r>
            <a:r>
              <a:rPr lang="en-US" i="1" dirty="0" smtClean="0"/>
              <a:t>tears</a:t>
            </a:r>
            <a:r>
              <a:rPr lang="en-US" dirty="0" smtClean="0"/>
              <a:t>, and </a:t>
            </a:r>
            <a:r>
              <a:rPr lang="en-US" i="1" dirty="0" smtClean="0"/>
              <a:t>time</a:t>
            </a:r>
            <a:endParaRPr lang="en-US" i="1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 Overview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4480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i="1" dirty="0" smtClean="0"/>
              <a:t>Safety &amp; stabilization</a:t>
            </a:r>
            <a:endParaRPr lang="en-US" i="1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Foundation for all treatment</a:t>
            </a:r>
          </a:p>
          <a:p>
            <a:r>
              <a:rPr lang="en-US" dirty="0" smtClean="0"/>
              <a:t>Longest phase and vital to positive outcomes</a:t>
            </a:r>
          </a:p>
          <a:p>
            <a:r>
              <a:rPr lang="en-US" dirty="0" smtClean="0"/>
              <a:t>Features</a:t>
            </a:r>
          </a:p>
          <a:p>
            <a:pPr lvl="1"/>
            <a:r>
              <a:rPr lang="en-US" dirty="0" smtClean="0"/>
              <a:t>Alliance building; support networks</a:t>
            </a:r>
          </a:p>
          <a:p>
            <a:pPr lvl="1"/>
            <a:r>
              <a:rPr lang="en-US" dirty="0" smtClean="0"/>
              <a:t>Coping; grounding</a:t>
            </a:r>
          </a:p>
          <a:p>
            <a:pPr lvl="1"/>
            <a:r>
              <a:rPr lang="en-US" dirty="0" smtClean="0"/>
              <a:t>Education about the nature of trauma</a:t>
            </a:r>
          </a:p>
          <a:p>
            <a:pPr lvl="1"/>
            <a:r>
              <a:rPr lang="en-US" dirty="0" smtClean="0"/>
              <a:t>Avoid forced telling or catharsis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05174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Initial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Increase client self-reflective capacities and compassion for the struggle</a:t>
            </a:r>
          </a:p>
          <a:p>
            <a:r>
              <a:rPr lang="en-US" dirty="0" smtClean="0"/>
              <a:t>Support appropriate boundaries</a:t>
            </a:r>
          </a:p>
          <a:p>
            <a:r>
              <a:rPr lang="en-US" dirty="0" smtClean="0"/>
              <a:t>Increase positive coping skills and support network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03683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Initial dangers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419600"/>
          </a:xfrm>
        </p:spPr>
        <p:txBody>
          <a:bodyPr>
            <a:normAutofit/>
          </a:bodyPr>
          <a:lstStyle/>
          <a:p>
            <a:r>
              <a:rPr lang="en-US" dirty="0" smtClean="0"/>
              <a:t>Diving into trauma work before building coping skills</a:t>
            </a:r>
          </a:p>
          <a:p>
            <a:r>
              <a:rPr lang="en-US" dirty="0" smtClean="0"/>
              <a:t>Failing to return to phase one during trauma memory work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i="1" dirty="0" smtClean="0"/>
              <a:t>    Mastery over frightening and reactive responses must be attained before proceeding to phase two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xmlns="" val="8585745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i="1" dirty="0" smtClean="0"/>
              <a:t>Talking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Memory work done in concert with phase one skills</a:t>
            </a:r>
          </a:p>
          <a:p>
            <a:pPr lvl="1"/>
            <a:r>
              <a:rPr lang="en-US" dirty="0" smtClean="0"/>
              <a:t>Focus: grief, loss, shame, anger rather than anxiety</a:t>
            </a:r>
          </a:p>
          <a:p>
            <a:pPr lvl="1"/>
            <a:r>
              <a:rPr lang="en-US" dirty="0" smtClean="0"/>
              <a:t>Context: the tendency to leave (dissociate from) the pain</a:t>
            </a:r>
          </a:p>
          <a:p>
            <a:pPr lvl="1"/>
            <a:r>
              <a:rPr lang="en-US" dirty="0" smtClean="0"/>
              <a:t>Goal: Small amounts of memory work with frequent self-care and stabilization</a:t>
            </a:r>
          </a:p>
          <a:p>
            <a:pPr>
              <a:buNone/>
            </a:pPr>
            <a:r>
              <a:rPr lang="en-US" dirty="0" smtClean="0"/>
              <a:t>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481430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Why </a:t>
            </a:r>
            <a:r>
              <a:rPr lang="en-US" dirty="0" smtClean="0"/>
              <a:t>talk</a:t>
            </a:r>
            <a:r>
              <a:rPr lang="en-US" dirty="0" smtClean="0"/>
              <a:t>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</a:t>
            </a:r>
            <a:r>
              <a:rPr lang="en-US" dirty="0" smtClean="0"/>
              <a:t>ruthfully </a:t>
            </a:r>
            <a:r>
              <a:rPr lang="en-US" dirty="0" smtClean="0"/>
              <a:t>telling of a silenced narrative</a:t>
            </a:r>
          </a:p>
          <a:p>
            <a:r>
              <a:rPr lang="en-US" dirty="0" smtClean="0"/>
              <a:t>At right place, improves </a:t>
            </a:r>
            <a:r>
              <a:rPr lang="en-US" dirty="0" smtClean="0"/>
              <a:t>client </a:t>
            </a:r>
            <a:r>
              <a:rPr lang="en-US" dirty="0" smtClean="0"/>
              <a:t>self-efficacy</a:t>
            </a:r>
          </a:p>
          <a:p>
            <a:r>
              <a:rPr lang="en-US" dirty="0" smtClean="0"/>
              <a:t>Tells </a:t>
            </a:r>
            <a:r>
              <a:rPr lang="en-US" dirty="0" smtClean="0"/>
              <a:t>the whole story</a:t>
            </a:r>
          </a:p>
          <a:p>
            <a:r>
              <a:rPr lang="en-US" dirty="0" smtClean="0"/>
              <a:t>Supports </a:t>
            </a:r>
            <a:r>
              <a:rPr lang="en-US" dirty="0" smtClean="0"/>
              <a:t>grieving well</a:t>
            </a:r>
          </a:p>
          <a:p>
            <a:r>
              <a:rPr lang="en-US" dirty="0" smtClean="0"/>
              <a:t>Brings </a:t>
            </a:r>
            <a:r>
              <a:rPr lang="en-US" dirty="0" smtClean="0"/>
              <a:t>faith and experience together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Talking dangers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Pushing or avoiding the story</a:t>
            </a:r>
          </a:p>
          <a:p>
            <a:r>
              <a:rPr lang="en-US" dirty="0" smtClean="0"/>
              <a:t>Believing that telling the story is what heals</a:t>
            </a:r>
          </a:p>
          <a:p>
            <a:r>
              <a:rPr lang="en-US" dirty="0" smtClean="0"/>
              <a:t>Seeking catharsis alone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i="1" dirty="0" smtClean="0"/>
              <a:t>Connection and growth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Marital work</a:t>
            </a:r>
          </a:p>
          <a:p>
            <a:r>
              <a:rPr lang="en-US" dirty="0" smtClean="0"/>
              <a:t>Parenting</a:t>
            </a:r>
          </a:p>
          <a:p>
            <a:r>
              <a:rPr lang="en-US" dirty="0" smtClean="0"/>
              <a:t>Conflict resolution</a:t>
            </a:r>
          </a:p>
          <a:p>
            <a:r>
              <a:rPr lang="en-US" dirty="0" smtClean="0"/>
              <a:t>Setting appropriate boundaries</a:t>
            </a:r>
          </a:p>
          <a:p>
            <a:r>
              <a:rPr lang="en-US" dirty="0" smtClean="0"/>
              <a:t>Reconnecting to communities 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Educating the Church, Connecting Victims to God 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Complex Trauma in the Church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Educating the Church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What might it mean if CT clients appear to be resistant, refusing good advice, yet dependant at the same time?</a:t>
            </a:r>
          </a:p>
          <a:p>
            <a:pPr lvl="1"/>
            <a:r>
              <a:rPr lang="en-US" dirty="0" smtClean="0"/>
              <a:t>Are they sinfully anxious?</a:t>
            </a:r>
          </a:p>
          <a:p>
            <a:pPr lvl="1"/>
            <a:r>
              <a:rPr lang="en-US" dirty="0" smtClean="0"/>
              <a:t>Are they demon possessed?</a:t>
            </a:r>
          </a:p>
          <a:p>
            <a:pPr lvl="1"/>
            <a:r>
              <a:rPr lang="en-US" dirty="0" smtClean="0"/>
              <a:t>Are they rebellious? </a:t>
            </a:r>
          </a:p>
          <a:p>
            <a:pPr lvl="1"/>
            <a:r>
              <a:rPr lang="en-US" dirty="0" smtClean="0"/>
              <a:t>Are they refusing to forgive or get better? </a:t>
            </a:r>
          </a:p>
          <a:p>
            <a:pPr lvl="1"/>
            <a:endParaRPr lang="en-US" dirty="0" smtClean="0"/>
          </a:p>
          <a:p>
            <a:pPr algn="ctr">
              <a:buNone/>
            </a:pPr>
            <a:r>
              <a:rPr lang="en-US" dirty="0" smtClean="0"/>
              <a:t>	</a:t>
            </a:r>
            <a:r>
              <a:rPr lang="en-US" sz="2800" i="1" dirty="0" smtClean="0"/>
              <a:t>Caring church leaders may grow weary in well-doing</a:t>
            </a:r>
            <a:endParaRPr lang="en-US" sz="28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Educating the Church: key areas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419600"/>
          </a:xfrm>
        </p:spPr>
        <p:txBody>
          <a:bodyPr>
            <a:normAutofit fontScale="92500" lnSpcReduction="20000"/>
          </a:bodyPr>
          <a:lstStyle/>
          <a:p>
            <a:pPr marL="514350" indent="-514350"/>
            <a:r>
              <a:rPr lang="en-US" dirty="0" smtClean="0"/>
              <a:t>Develop a theology of oppression to explain impact of trauma</a:t>
            </a:r>
          </a:p>
          <a:p>
            <a:pPr marL="914400" lvl="1" indent="-514350"/>
            <a:r>
              <a:rPr lang="en-US" dirty="0" smtClean="0"/>
              <a:t>Failure to love violates the </a:t>
            </a:r>
            <a:r>
              <a:rPr lang="en-US" i="1" dirty="0" smtClean="0"/>
              <a:t>imago </a:t>
            </a:r>
            <a:r>
              <a:rPr lang="en-US" i="1" dirty="0" err="1" smtClean="0"/>
              <a:t>dei</a:t>
            </a:r>
            <a:r>
              <a:rPr lang="en-US" dirty="0" smtClean="0"/>
              <a:t>, true religion</a:t>
            </a:r>
          </a:p>
          <a:p>
            <a:pPr marL="914400" lvl="1" indent="-514350"/>
            <a:r>
              <a:rPr lang="en-US" dirty="0" smtClean="0"/>
              <a:t>5 facets of oppression (the opposite of love)</a:t>
            </a:r>
          </a:p>
          <a:p>
            <a:pPr marL="1314450" lvl="2" indent="-514350"/>
            <a:r>
              <a:rPr lang="en-US" dirty="0" smtClean="0"/>
              <a:t>Abuse of power</a:t>
            </a:r>
            <a:endParaRPr lang="en-US" dirty="0" smtClean="0">
              <a:sym typeface="Wingdings" pitchFamily="2" charset="2"/>
            </a:endParaRPr>
          </a:p>
          <a:p>
            <a:pPr marL="1314450" lvl="2" indent="-514350"/>
            <a:r>
              <a:rPr lang="en-US" dirty="0" smtClean="0">
                <a:sym typeface="Wingdings" pitchFamily="2" charset="2"/>
              </a:rPr>
              <a:t>Deception and false teaching</a:t>
            </a:r>
          </a:p>
          <a:p>
            <a:pPr marL="1314450" lvl="2" indent="-514350"/>
            <a:r>
              <a:rPr lang="en-US" dirty="0" smtClean="0">
                <a:sym typeface="Wingdings" pitchFamily="2" charset="2"/>
              </a:rPr>
              <a:t>Failure to lead</a:t>
            </a:r>
          </a:p>
          <a:p>
            <a:pPr marL="1314450" lvl="2" indent="-514350"/>
            <a:r>
              <a:rPr lang="en-US" dirty="0" smtClean="0"/>
              <a:t>Objectification</a:t>
            </a:r>
          </a:p>
          <a:p>
            <a:pPr marL="1314450" lvl="2" indent="-514350"/>
            <a:r>
              <a:rPr lang="en-US" dirty="0" smtClean="0"/>
              <a:t>Forced false worship</a:t>
            </a:r>
          </a:p>
          <a:p>
            <a:pPr marL="1314450" lvl="2" indent="-51435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1900" dirty="0" smtClean="0"/>
              <a:t>See my “The nature of Evil in CSA: Theological considerations of oppression and its consequences” in the 2012 Schmutzer, A (ed.) </a:t>
            </a:r>
            <a:r>
              <a:rPr lang="en-US" sz="1900" i="1" dirty="0" smtClean="0"/>
              <a:t>The Long Journey Home: Understanding and Ministering to the Sexually Abused. </a:t>
            </a:r>
            <a:r>
              <a:rPr lang="en-US" sz="1900" dirty="0" err="1" smtClean="0"/>
              <a:t>Wipf</a:t>
            </a:r>
            <a:r>
              <a:rPr lang="en-US" sz="1900" dirty="0" smtClean="0"/>
              <a:t> &amp; Stock.</a:t>
            </a:r>
            <a:endParaRPr lang="en-US" sz="1900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Educating the Church: key areas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/>
            <a:r>
              <a:rPr lang="en-US" dirty="0" smtClean="0"/>
              <a:t>Develop a larger view of healing</a:t>
            </a:r>
          </a:p>
          <a:p>
            <a:pPr marL="914400" lvl="1" indent="-514350"/>
            <a:r>
              <a:rPr lang="en-US" dirty="0" smtClean="0"/>
              <a:t>What constitutes healing?</a:t>
            </a:r>
          </a:p>
          <a:p>
            <a:pPr marL="914400" lvl="1" indent="-514350"/>
            <a:r>
              <a:rPr lang="en-US" dirty="0" smtClean="0"/>
              <a:t>How do we participate in God’s healing?</a:t>
            </a:r>
          </a:p>
          <a:p>
            <a:pPr marL="1314450" lvl="2" indent="-514350"/>
            <a:r>
              <a:rPr lang="en-US" dirty="0" smtClean="0"/>
              <a:t>Support? Mercy? Prayer? Listen? Play? </a:t>
            </a:r>
          </a:p>
          <a:p>
            <a:pPr marL="914400" lvl="1" indent="-514350"/>
            <a:r>
              <a:rPr lang="en-US" dirty="0" smtClean="0"/>
              <a:t>Remember: some healing is immediate, other healing grows day by day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Educating the Church: key areas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/>
            <a:r>
              <a:rPr lang="en-US" dirty="0" smtClean="0"/>
              <a:t>Explore ancillary themes: forgiveness, reconciliation, restoration, restitution, etc.</a:t>
            </a:r>
          </a:p>
          <a:p>
            <a:pPr marL="914400" lvl="1" indent="-514350"/>
            <a:r>
              <a:rPr lang="en-US" dirty="0" smtClean="0"/>
              <a:t>What is the rush?</a:t>
            </a:r>
          </a:p>
          <a:p>
            <a:pPr marL="1314450" lvl="2" indent="-514350"/>
            <a:r>
              <a:rPr lang="en-US" dirty="0" smtClean="0"/>
              <a:t>Why forgiveness now? </a:t>
            </a:r>
          </a:p>
          <a:p>
            <a:pPr marL="1314450" lvl="2" indent="-514350"/>
            <a:r>
              <a:rPr lang="en-US" dirty="0" smtClean="0"/>
              <a:t>Point in time? Attitude?</a:t>
            </a:r>
          </a:p>
          <a:p>
            <a:pPr marL="1314450" lvl="2" indent="-514350"/>
            <a:r>
              <a:rPr lang="en-US" dirty="0" smtClean="0"/>
              <a:t>Why reconciliation now? What bothers us most about brokenness?</a:t>
            </a:r>
          </a:p>
          <a:p>
            <a:pPr marL="914400" lvl="1" indent="-514350"/>
            <a:r>
              <a:rPr lang="en-US" dirty="0" smtClean="0"/>
              <a:t>What does repentance look like?</a:t>
            </a:r>
          </a:p>
          <a:p>
            <a:pPr marL="1314450" lvl="2" indent="-514350"/>
            <a:r>
              <a:rPr lang="en-US" dirty="0" smtClean="0"/>
              <a:t>What about restitution?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 Intervention for Counselors and Clients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Lament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What is Lament?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Canonized complaints to God</a:t>
            </a:r>
          </a:p>
          <a:p>
            <a:r>
              <a:rPr lang="en-US" dirty="0" smtClean="0"/>
              <a:t>Lamentations includes</a:t>
            </a:r>
          </a:p>
          <a:p>
            <a:pPr lvl="1"/>
            <a:r>
              <a:rPr lang="en-US" dirty="0" smtClean="0"/>
              <a:t>Complaint against sin and destruction</a:t>
            </a:r>
          </a:p>
          <a:p>
            <a:pPr lvl="1"/>
            <a:r>
              <a:rPr lang="en-US" dirty="0" smtClean="0"/>
              <a:t>Agony over personal/corporate sin (in children of God and heathen)</a:t>
            </a:r>
          </a:p>
          <a:p>
            <a:pPr lvl="1"/>
            <a:r>
              <a:rPr lang="en-US" dirty="0" smtClean="0"/>
              <a:t>Questioning God</a:t>
            </a:r>
          </a:p>
          <a:p>
            <a:pPr lvl="1"/>
            <a:r>
              <a:rPr lang="en-US" dirty="0" smtClean="0"/>
              <a:t>Waiting expectantly for answers</a:t>
            </a:r>
          </a:p>
          <a:p>
            <a:pPr lvl="1"/>
            <a:r>
              <a:rPr lang="en-US" dirty="0" smtClean="0"/>
              <a:t>Worship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Does lament resolve hurt/anger?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Answers from Scripture?</a:t>
            </a:r>
          </a:p>
          <a:p>
            <a:r>
              <a:rPr lang="en-US" dirty="0" smtClean="0"/>
              <a:t>Answers from Science?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Preventing Vicarious Trauma; Some Directions for Church Leaders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Counselor Self-Care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Vicarious trauma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“Trauma is contagious”</a:t>
            </a:r>
          </a:p>
          <a:p>
            <a:pPr lvl="1"/>
            <a:r>
              <a:rPr lang="en-US" dirty="0" smtClean="0"/>
              <a:t>Bearing witness leads to hopelessness, questions of faith, and fear in relationships</a:t>
            </a:r>
          </a:p>
          <a:p>
            <a:pPr lvl="1"/>
            <a:r>
              <a:rPr lang="en-US" dirty="0" smtClean="0"/>
              <a:t>Temptation: withdrawal or intrusive action</a:t>
            </a:r>
          </a:p>
          <a:p>
            <a:r>
              <a:rPr lang="en-US" dirty="0" smtClean="0"/>
              <a:t>VT defined: (</a:t>
            </a:r>
            <a:r>
              <a:rPr lang="en-US" dirty="0" err="1" smtClean="0"/>
              <a:t>Saakvitne</a:t>
            </a:r>
            <a:r>
              <a:rPr lang="en-US" dirty="0" smtClean="0"/>
              <a:t> &amp; Pearlman)</a:t>
            </a:r>
          </a:p>
          <a:p>
            <a:pPr lvl="1"/>
            <a:r>
              <a:rPr lang="en-US" i="1" dirty="0" smtClean="0"/>
              <a:t>transformation of the therapist's inner experience as a result of empathic engagement with another’s trauma</a:t>
            </a:r>
          </a:p>
          <a:p>
            <a:pPr algn="r">
              <a:buNone/>
            </a:pPr>
            <a:r>
              <a:rPr lang="en-US" sz="1600" i="1" dirty="0" smtClean="0"/>
              <a:t>Transforming the Pain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Tend your garden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To last the long haul without damage, tend to:</a:t>
            </a:r>
          </a:p>
          <a:p>
            <a:pPr lvl="1"/>
            <a:r>
              <a:rPr lang="en-US" dirty="0" smtClean="0"/>
              <a:t>Self-care</a:t>
            </a:r>
          </a:p>
          <a:p>
            <a:pPr lvl="1"/>
            <a:r>
              <a:rPr lang="en-US" dirty="0" smtClean="0"/>
              <a:t>Relationships</a:t>
            </a:r>
          </a:p>
          <a:p>
            <a:pPr lvl="1"/>
            <a:r>
              <a:rPr lang="en-US" dirty="0" smtClean="0"/>
              <a:t>Faith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/>
              <a:t>A temptation to avoid self-care?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>
              <a:buNone/>
            </a:pPr>
            <a:r>
              <a:rPr lang="en-US" i="1" dirty="0" smtClean="0"/>
              <a:t>I find many therapists feel guilty pursuing beauty and peace and order in their own lives...  </a:t>
            </a:r>
          </a:p>
          <a:p>
            <a:pPr marL="0">
              <a:buNone/>
            </a:pPr>
            <a:r>
              <a:rPr lang="en-US" i="1" dirty="0" smtClean="0"/>
              <a:t>It is as if somehow they should not have good in their lives while others suffer.  </a:t>
            </a:r>
          </a:p>
          <a:p>
            <a:pPr marL="0">
              <a:buNone/>
            </a:pPr>
            <a:r>
              <a:rPr lang="en-US" i="1" dirty="0" smtClean="0"/>
              <a:t>However, the Word of God says that He gives us richly all good things to enjoy.  </a:t>
            </a:r>
          </a:p>
          <a:p>
            <a:pPr marL="0">
              <a:buNone/>
            </a:pPr>
            <a:r>
              <a:rPr lang="en-US" i="1" dirty="0" smtClean="0"/>
              <a:t>To turn from such things is to turn from the gifts in His hand.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For additional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www.dianelangberg.com</a:t>
            </a:r>
            <a:endParaRPr lang="en-US" dirty="0" smtClean="0"/>
          </a:p>
          <a:p>
            <a:pPr lvl="1"/>
            <a:r>
              <a:rPr lang="en-US" dirty="0" smtClean="0"/>
              <a:t>Books, CDs, bibliographies on related topics</a:t>
            </a:r>
          </a:p>
          <a:p>
            <a:pPr lvl="1"/>
            <a:r>
              <a:rPr lang="en-US" dirty="0" smtClean="0"/>
              <a:t>Opportunities for case consultation</a:t>
            </a:r>
          </a:p>
          <a:p>
            <a:r>
              <a:rPr lang="en-US" dirty="0" smtClean="0">
                <a:hlinkClick r:id="rId3"/>
              </a:rPr>
              <a:t>www.wisecounsel.wordpress.com</a:t>
            </a:r>
            <a:endParaRPr lang="en-US" dirty="0" smtClean="0"/>
          </a:p>
          <a:p>
            <a:pPr lvl="1"/>
            <a:r>
              <a:rPr lang="en-US" dirty="0" smtClean="0"/>
              <a:t>Phil’s personal and professional musings</a:t>
            </a:r>
          </a:p>
          <a:p>
            <a:pPr lvl="1"/>
            <a:r>
              <a:rPr lang="en-US" dirty="0" smtClean="0"/>
              <a:t>Contact information: </a:t>
            </a:r>
            <a:r>
              <a:rPr lang="en-US" dirty="0" smtClean="0">
                <a:hlinkClick r:id="rId4"/>
              </a:rPr>
              <a:t>pmonroe@biblical.edu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999</TotalTime>
  <Words>1239</Words>
  <Application>Microsoft Office PowerPoint</Application>
  <PresentationFormat>On-screen Show (4:3)</PresentationFormat>
  <Paragraphs>217</Paragraphs>
  <Slides>33</Slides>
  <Notes>3</Notes>
  <HiddenSlides>3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Median</vt:lpstr>
      <vt:lpstr>New Advances in Treating  Complex Trauma</vt:lpstr>
      <vt:lpstr>Session Outline</vt:lpstr>
      <vt:lpstr>Trauma turns complex when: </vt:lpstr>
      <vt:lpstr>A new diagnosis?</vt:lpstr>
      <vt:lpstr>Complex trauma alters a person’s </vt:lpstr>
      <vt:lpstr>Differential Diagnostics</vt:lpstr>
      <vt:lpstr>Common trauma experiences</vt:lpstr>
      <vt:lpstr>Overlapping diagnoses</vt:lpstr>
      <vt:lpstr>How do you tell the difference?</vt:lpstr>
      <vt:lpstr>Slide 10</vt:lpstr>
      <vt:lpstr>Key differentials</vt:lpstr>
      <vt:lpstr>The biology of trauma? </vt:lpstr>
      <vt:lpstr>Treatment Overview</vt:lpstr>
      <vt:lpstr>Safety &amp; stabilization</vt:lpstr>
      <vt:lpstr>Initial goals</vt:lpstr>
      <vt:lpstr>Initial dangers</vt:lpstr>
      <vt:lpstr>Talking</vt:lpstr>
      <vt:lpstr>Why talk? </vt:lpstr>
      <vt:lpstr>Talking dangers</vt:lpstr>
      <vt:lpstr>Connection and growth</vt:lpstr>
      <vt:lpstr>Complex Trauma in the Church</vt:lpstr>
      <vt:lpstr>Educating the Church</vt:lpstr>
      <vt:lpstr>Educating the Church: key areas</vt:lpstr>
      <vt:lpstr>Educating the Church: key areas</vt:lpstr>
      <vt:lpstr>Educating the Church: key areas</vt:lpstr>
      <vt:lpstr>Lament</vt:lpstr>
      <vt:lpstr>What is Lament? </vt:lpstr>
      <vt:lpstr>Does lament resolve hurt/anger?</vt:lpstr>
      <vt:lpstr>Counselor Self-Care</vt:lpstr>
      <vt:lpstr>Vicarious trauma</vt:lpstr>
      <vt:lpstr>Tend your garden</vt:lpstr>
      <vt:lpstr>A temptation to avoid self-care?</vt:lpstr>
      <vt:lpstr>For additional resources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Sexual Abuse and Complex Trauma: Clinical and Spiritual Insights and Strategies</dc:title>
  <dc:creator>Monroe, Phil</dc:creator>
  <cp:lastModifiedBy>pmonroe</cp:lastModifiedBy>
  <cp:revision>50</cp:revision>
  <dcterms:created xsi:type="dcterms:W3CDTF">2011-04-10T20:58:30Z</dcterms:created>
  <dcterms:modified xsi:type="dcterms:W3CDTF">2012-03-31T16:30:52Z</dcterms:modified>
</cp:coreProperties>
</file>